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notesMasterIdLst>
    <p:notesMasterId r:id="rId17"/>
  </p:notesMasterIdLst>
  <p:handoutMasterIdLst>
    <p:handoutMasterId r:id="rId18"/>
  </p:handoutMasterIdLst>
  <p:sldIdLst>
    <p:sldId id="256" r:id="rId2"/>
    <p:sldId id="257" r:id="rId3"/>
    <p:sldId id="258" r:id="rId4"/>
    <p:sldId id="259" r:id="rId5"/>
    <p:sldId id="260" r:id="rId6"/>
    <p:sldId id="261" r:id="rId7"/>
    <p:sldId id="262" r:id="rId8"/>
    <p:sldId id="265" r:id="rId9"/>
    <p:sldId id="266" r:id="rId10"/>
    <p:sldId id="267" r:id="rId11"/>
    <p:sldId id="263" r:id="rId12"/>
    <p:sldId id="264"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GA -Ultimate" initials="O-" lastIdx="2" clrIdx="0">
    <p:extLst>
      <p:ext uri="{19B8F6BF-5375-455C-9EA6-DF929625EA0E}">
        <p15:presenceInfo xmlns:p15="http://schemas.microsoft.com/office/powerpoint/2012/main" userId="c544eecf64bf49e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32" autoAdjust="0"/>
    <p:restoredTop sz="82267" autoAdjust="0"/>
  </p:normalViewPr>
  <p:slideViewPr>
    <p:cSldViewPr snapToGrid="0">
      <p:cViewPr varScale="1">
        <p:scale>
          <a:sx n="75" d="100"/>
          <a:sy n="75" d="100"/>
        </p:scale>
        <p:origin x="702"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56" d="100"/>
          <a:sy n="56" d="100"/>
        </p:scale>
        <p:origin x="285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BC2AD0-5D17-4E94-86AD-2D6A7D4F9A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38DCE47-E88B-471A-8F4B-C6DF45408E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736587-230B-4F3C-87FA-2EDE63198414}" type="datetimeFigureOut">
              <a:rPr lang="en-IN" smtClean="0"/>
              <a:t>11-01-2022</a:t>
            </a:fld>
            <a:endParaRPr lang="en-IN"/>
          </a:p>
        </p:txBody>
      </p:sp>
      <p:sp>
        <p:nvSpPr>
          <p:cNvPr id="4" name="Footer Placeholder 3">
            <a:extLst>
              <a:ext uri="{FF2B5EF4-FFF2-40B4-BE49-F238E27FC236}">
                <a16:creationId xmlns:a16="http://schemas.microsoft.com/office/drawing/2014/main" id="{E167AF09-B6CE-4689-B6C7-F53159BC651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By: Parvathi Saxena</a:t>
            </a:r>
          </a:p>
        </p:txBody>
      </p:sp>
      <p:sp>
        <p:nvSpPr>
          <p:cNvPr id="5" name="Slide Number Placeholder 4">
            <a:extLst>
              <a:ext uri="{FF2B5EF4-FFF2-40B4-BE49-F238E27FC236}">
                <a16:creationId xmlns:a16="http://schemas.microsoft.com/office/drawing/2014/main" id="{7737A57C-6B58-4130-A7B5-214B6425367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D29A2C-9435-49C5-8F54-EB2BEF9ED2F8}" type="slidenum">
              <a:rPr lang="en-IN" smtClean="0"/>
              <a:t>‹#›</a:t>
            </a:fld>
            <a:endParaRPr lang="en-IN"/>
          </a:p>
        </p:txBody>
      </p:sp>
    </p:spTree>
    <p:extLst>
      <p:ext uri="{BB962C8B-B14F-4D97-AF65-F5344CB8AC3E}">
        <p14:creationId xmlns:p14="http://schemas.microsoft.com/office/powerpoint/2010/main" val="240067814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FDD26A-4529-4005-8CF1-C3D4CC58DEE3}" type="datetimeFigureOut">
              <a:rPr lang="en-US" smtClean="0"/>
              <a:t>1/11/2022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By: Parvathi Saxena</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12B778-BC30-4B9D-A2E0-D0975A044490}" type="slidenum">
              <a:rPr lang="en-US" smtClean="0"/>
              <a:t>‹#›</a:t>
            </a:fld>
            <a:endParaRPr lang="en-US"/>
          </a:p>
        </p:txBody>
      </p:sp>
    </p:spTree>
    <p:extLst>
      <p:ext uri="{BB962C8B-B14F-4D97-AF65-F5344CB8AC3E}">
        <p14:creationId xmlns:p14="http://schemas.microsoft.com/office/powerpoint/2010/main" val="204215312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He didn’t think it was revolutionary</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Didn’t submit it to the Royal Society despite being a member</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Discovered after he died (like a decade)</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Richard Price  discovered Bayes Theorem</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Thought</a:t>
            </a:r>
            <a:r>
              <a:rPr lang="en-US" sz="2200" baseline="0" dirty="0">
                <a:latin typeface="Times New Roman" panose="02020603050405020304" pitchFamily="18" charset="0"/>
                <a:cs typeface="Times New Roman" panose="02020603050405020304" pitchFamily="18" charset="0"/>
              </a:rPr>
              <a:t> </a:t>
            </a:r>
            <a:r>
              <a:rPr lang="en-US" sz="2200" baseline="0" dirty="0" err="1">
                <a:latin typeface="Times New Roman" panose="02020603050405020304" pitchFamily="18" charset="0"/>
                <a:cs typeface="Times New Roman" panose="02020603050405020304" pitchFamily="18" charset="0"/>
              </a:rPr>
              <a:t>exp</a:t>
            </a:r>
            <a:r>
              <a:rPr lang="en-US" sz="2200" baseline="0" dirty="0">
                <a:latin typeface="Times New Roman" panose="02020603050405020304" pitchFamily="18" charset="0"/>
                <a:cs typeface="Times New Roman" panose="02020603050405020304" pitchFamily="18" charset="0"/>
              </a:rPr>
              <a:t>-throwing a ball</a:t>
            </a:r>
          </a:p>
          <a:p>
            <a:pPr lvl="1">
              <a:buFont typeface="Wingdings" panose="05000000000000000000" pitchFamily="2" charset="2"/>
              <a:buChar char="Ø"/>
            </a:pPr>
            <a:r>
              <a:rPr lang="en-US" sz="2200" baseline="0" dirty="0">
                <a:latin typeface="Times New Roman" panose="02020603050405020304" pitchFamily="18" charset="0"/>
                <a:cs typeface="Times New Roman" panose="02020603050405020304" pitchFamily="18" charset="0"/>
              </a:rPr>
              <a:t>Analogy-caveman</a:t>
            </a:r>
            <a:endParaRPr lang="en-US" sz="2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0D12B778-BC30-4B9D-A2E0-D0975A044490}" type="slidenum">
              <a:rPr lang="en-US" smtClean="0"/>
              <a:t>2</a:t>
            </a:fld>
            <a:endParaRPr lang="en-US"/>
          </a:p>
        </p:txBody>
      </p:sp>
    </p:spTree>
    <p:extLst>
      <p:ext uri="{BB962C8B-B14F-4D97-AF65-F5344CB8AC3E}">
        <p14:creationId xmlns:p14="http://schemas.microsoft.com/office/powerpoint/2010/main" val="3143903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12B778-BC30-4B9D-A2E0-D0975A044490}" type="slidenum">
              <a:rPr lang="en-US" smtClean="0"/>
              <a:t>3</a:t>
            </a:fld>
            <a:endParaRPr lang="en-US"/>
          </a:p>
        </p:txBody>
      </p:sp>
    </p:spTree>
    <p:extLst>
      <p:ext uri="{BB962C8B-B14F-4D97-AF65-F5344CB8AC3E}">
        <p14:creationId xmlns:p14="http://schemas.microsoft.com/office/powerpoint/2010/main" val="1870578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D0D04E8-3CCC-4B5F-BE23-6A371DF47698}" type="datetime1">
              <a:rPr lang="en-US" smtClean="0"/>
              <a:t>1/11/2022</a:t>
            </a:fld>
            <a:endParaRPr lang="en-US" dirty="0"/>
          </a:p>
        </p:txBody>
      </p:sp>
      <p:sp>
        <p:nvSpPr>
          <p:cNvPr id="5" name="Footer Placeholder 4"/>
          <p:cNvSpPr>
            <a:spLocks noGrp="1"/>
          </p:cNvSpPr>
          <p:nvPr>
            <p:ph type="ftr" sz="quarter" idx="11"/>
          </p:nvPr>
        </p:nvSpPr>
        <p:spPr/>
        <p:txBody>
          <a:bodyPr/>
          <a:lstStyle/>
          <a:p>
            <a:r>
              <a:rPr lang="en-US"/>
              <a:t>By: Parvathi Saxena</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19472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110599-D723-48E6-9405-FF27ECAA5612}" type="datetime1">
              <a:rPr lang="en-US" smtClean="0"/>
              <a:t>1/11/2022</a:t>
            </a:fld>
            <a:endParaRPr lang="en-US" dirty="0"/>
          </a:p>
        </p:txBody>
      </p:sp>
      <p:sp>
        <p:nvSpPr>
          <p:cNvPr id="5" name="Footer Placeholder 4"/>
          <p:cNvSpPr>
            <a:spLocks noGrp="1"/>
          </p:cNvSpPr>
          <p:nvPr>
            <p:ph type="ftr" sz="quarter" idx="11"/>
          </p:nvPr>
        </p:nvSpPr>
        <p:spPr/>
        <p:txBody>
          <a:bodyPr/>
          <a:lstStyle/>
          <a:p>
            <a:r>
              <a:rPr lang="en-US"/>
              <a:t>By: Parvathi Saxena</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5775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759211-CFB7-4075-ACFD-8617D5D9DBBD}" type="datetime1">
              <a:rPr lang="en-US" smtClean="0"/>
              <a:t>1/11/2022</a:t>
            </a:fld>
            <a:endParaRPr lang="en-US" dirty="0"/>
          </a:p>
        </p:txBody>
      </p:sp>
      <p:sp>
        <p:nvSpPr>
          <p:cNvPr id="5" name="Footer Placeholder 4"/>
          <p:cNvSpPr>
            <a:spLocks noGrp="1"/>
          </p:cNvSpPr>
          <p:nvPr>
            <p:ph type="ftr" sz="quarter" idx="11"/>
          </p:nvPr>
        </p:nvSpPr>
        <p:spPr/>
        <p:txBody>
          <a:bodyPr/>
          <a:lstStyle/>
          <a:p>
            <a:r>
              <a:rPr lang="en-US"/>
              <a:t>By: Parvathi Saxena</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19485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4469CB-0228-4F37-82A2-5304961CF284}" type="datetime1">
              <a:rPr lang="en-US" smtClean="0"/>
              <a:t>1/11/2022</a:t>
            </a:fld>
            <a:endParaRPr lang="en-US" dirty="0"/>
          </a:p>
        </p:txBody>
      </p:sp>
      <p:sp>
        <p:nvSpPr>
          <p:cNvPr id="5" name="Footer Placeholder 4"/>
          <p:cNvSpPr>
            <a:spLocks noGrp="1"/>
          </p:cNvSpPr>
          <p:nvPr>
            <p:ph type="ftr" sz="quarter" idx="11"/>
          </p:nvPr>
        </p:nvSpPr>
        <p:spPr/>
        <p:txBody>
          <a:bodyPr/>
          <a:lstStyle/>
          <a:p>
            <a:r>
              <a:rPr lang="en-US"/>
              <a:t>By: Parvathi Saxena</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08380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B9E805C-DD5F-463D-B2E6-D764840C8CDF}" type="datetime1">
              <a:rPr lang="en-US" smtClean="0"/>
              <a:t>1/11/2022</a:t>
            </a:fld>
            <a:endParaRPr lang="en-US" dirty="0"/>
          </a:p>
        </p:txBody>
      </p:sp>
      <p:sp>
        <p:nvSpPr>
          <p:cNvPr id="5" name="Footer Placeholder 4"/>
          <p:cNvSpPr>
            <a:spLocks noGrp="1"/>
          </p:cNvSpPr>
          <p:nvPr>
            <p:ph type="ftr" sz="quarter" idx="11"/>
          </p:nvPr>
        </p:nvSpPr>
        <p:spPr/>
        <p:txBody>
          <a:bodyPr/>
          <a:lstStyle/>
          <a:p>
            <a:r>
              <a:rPr lang="en-US"/>
              <a:t>By: Parvathi Saxena</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6402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D410E92-6254-444D-BAAF-F76CFFADEAB5}" type="datetime1">
              <a:rPr lang="en-US" smtClean="0"/>
              <a:t>1/11/2022</a:t>
            </a:fld>
            <a:endParaRPr lang="en-US" dirty="0"/>
          </a:p>
        </p:txBody>
      </p:sp>
      <p:sp>
        <p:nvSpPr>
          <p:cNvPr id="6" name="Footer Placeholder 5"/>
          <p:cNvSpPr>
            <a:spLocks noGrp="1"/>
          </p:cNvSpPr>
          <p:nvPr>
            <p:ph type="ftr" sz="quarter" idx="11"/>
          </p:nvPr>
        </p:nvSpPr>
        <p:spPr/>
        <p:txBody>
          <a:bodyPr/>
          <a:lstStyle/>
          <a:p>
            <a:r>
              <a:rPr lang="en-US"/>
              <a:t>By: Parvathi Saxena</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23579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864F034-7A7D-42A3-B66E-15C2D1D92630}" type="datetime1">
              <a:rPr lang="en-US" smtClean="0"/>
              <a:t>1/11/2022</a:t>
            </a:fld>
            <a:endParaRPr lang="en-US" dirty="0"/>
          </a:p>
        </p:txBody>
      </p:sp>
      <p:sp>
        <p:nvSpPr>
          <p:cNvPr id="8" name="Footer Placeholder 7"/>
          <p:cNvSpPr>
            <a:spLocks noGrp="1"/>
          </p:cNvSpPr>
          <p:nvPr>
            <p:ph type="ftr" sz="quarter" idx="11"/>
          </p:nvPr>
        </p:nvSpPr>
        <p:spPr/>
        <p:txBody>
          <a:bodyPr/>
          <a:lstStyle/>
          <a:p>
            <a:r>
              <a:rPr lang="en-US"/>
              <a:t>By: Parvathi Saxena</a:t>
            </a:r>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19617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C8904-6823-47DA-A64E-B6881692565E}" type="datetime1">
              <a:rPr lang="en-US" smtClean="0"/>
              <a:t>1/11/2022</a:t>
            </a:fld>
            <a:endParaRPr lang="en-US" dirty="0"/>
          </a:p>
        </p:txBody>
      </p:sp>
      <p:sp>
        <p:nvSpPr>
          <p:cNvPr id="4" name="Footer Placeholder 3"/>
          <p:cNvSpPr>
            <a:spLocks noGrp="1"/>
          </p:cNvSpPr>
          <p:nvPr>
            <p:ph type="ftr" sz="quarter" idx="11"/>
          </p:nvPr>
        </p:nvSpPr>
        <p:spPr/>
        <p:txBody>
          <a:bodyPr/>
          <a:lstStyle/>
          <a:p>
            <a:r>
              <a:rPr lang="en-US"/>
              <a:t>By: Parvathi Saxena</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4792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830BDE-3833-4ABA-A00F-3D3FF106E1AE}" type="datetime1">
              <a:rPr lang="en-US" smtClean="0"/>
              <a:t>1/11/2022</a:t>
            </a:fld>
            <a:endParaRPr lang="en-US" dirty="0"/>
          </a:p>
        </p:txBody>
      </p:sp>
      <p:sp>
        <p:nvSpPr>
          <p:cNvPr id="3" name="Footer Placeholder 2"/>
          <p:cNvSpPr>
            <a:spLocks noGrp="1"/>
          </p:cNvSpPr>
          <p:nvPr>
            <p:ph type="ftr" sz="quarter" idx="11"/>
          </p:nvPr>
        </p:nvSpPr>
        <p:spPr/>
        <p:txBody>
          <a:bodyPr/>
          <a:lstStyle/>
          <a:p>
            <a:r>
              <a:rPr lang="en-US"/>
              <a:t>By: Parvathi Saxena</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39789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D6208F-8DAA-43D7-A7A4-9803FC19BEC6}" type="datetime1">
              <a:rPr lang="en-US" smtClean="0"/>
              <a:t>1/11/2022</a:t>
            </a:fld>
            <a:endParaRPr lang="en-US" dirty="0"/>
          </a:p>
        </p:txBody>
      </p:sp>
      <p:sp>
        <p:nvSpPr>
          <p:cNvPr id="6" name="Footer Placeholder 5"/>
          <p:cNvSpPr>
            <a:spLocks noGrp="1"/>
          </p:cNvSpPr>
          <p:nvPr>
            <p:ph type="ftr" sz="quarter" idx="11"/>
          </p:nvPr>
        </p:nvSpPr>
        <p:spPr/>
        <p:txBody>
          <a:bodyPr/>
          <a:lstStyle/>
          <a:p>
            <a:r>
              <a:rPr lang="en-US"/>
              <a:t>By: Parvathi Saxena</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0500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92E2427-33B5-42FA-8BC4-F0C82D6B9C9A}" type="datetime1">
              <a:rPr lang="en-US" smtClean="0"/>
              <a:t>1/11/2022</a:t>
            </a:fld>
            <a:endParaRPr lang="en-US" dirty="0"/>
          </a:p>
        </p:txBody>
      </p:sp>
      <p:sp>
        <p:nvSpPr>
          <p:cNvPr id="6" name="Footer Placeholder 5"/>
          <p:cNvSpPr>
            <a:spLocks noGrp="1"/>
          </p:cNvSpPr>
          <p:nvPr>
            <p:ph type="ftr" sz="quarter" idx="11"/>
          </p:nvPr>
        </p:nvSpPr>
        <p:spPr/>
        <p:txBody>
          <a:bodyPr/>
          <a:lstStyle/>
          <a:p>
            <a:r>
              <a:rPr lang="en-US"/>
              <a:t>By: Parvathi Saxena</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86774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C06867-4072-446B-B655-AAB2F990B20B}" type="datetime1">
              <a:rPr lang="en-US" smtClean="0"/>
              <a:t>1/11/2022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By: Parvathi Saxena</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78297843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42.png"/><Relationship Id="rId4" Type="http://schemas.openxmlformats.org/officeDocument/2006/relationships/image" Target="../media/image41.png"/></Relationships>
</file>

<file path=ppt/slides/_rels/slide14.xml.rels><?xml version="1.0" encoding="UTF-8" standalone="yes"?>
<Relationships xmlns="http://schemas.openxmlformats.org/package/2006/relationships"><Relationship Id="rId3" Type="http://schemas.openxmlformats.org/officeDocument/2006/relationships/hyperlink" Target="https://www.theguardian.com/law/2011/oct/02/formula-justice-bayes-theorem-miscarriage" TargetMode="External"/><Relationship Id="rId2" Type="http://schemas.openxmlformats.org/officeDocument/2006/relationships/hyperlink" Target="https://sites.google.com/site/bayeslegal/legal-cases-relevant-to-bayes"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7.pn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3885" y="2782390"/>
            <a:ext cx="10750731" cy="1477408"/>
          </a:xfrm>
        </p:spPr>
        <p:txBody>
          <a:bodyPr>
            <a:normAutofit/>
          </a:bodyPr>
          <a:lstStyle/>
          <a:p>
            <a:r>
              <a:rPr lang="en-US" sz="9600" u="sng" dirty="0">
                <a:latin typeface="Times New Roman" panose="02020603050405020304" pitchFamily="18" charset="0"/>
                <a:cs typeface="Times New Roman" panose="02020603050405020304" pitchFamily="18" charset="0"/>
              </a:rPr>
              <a:t>BAYES’ THEOREM </a:t>
            </a:r>
          </a:p>
        </p:txBody>
      </p:sp>
      <p:pic>
        <p:nvPicPr>
          <p:cNvPr id="1026" name="Picture 2" descr="Image result for bayes theor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5083" y="967316"/>
            <a:ext cx="5734050" cy="1619251"/>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72BE6639-F49A-499B-A188-DA607E058E4A}"/>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6710484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09650" y="1562785"/>
            <a:ext cx="8839200" cy="1938992"/>
          </a:xfrm>
          <a:prstGeom prst="rect">
            <a:avLst/>
          </a:prstGeom>
        </p:spPr>
        <p:txBody>
          <a:bodyPr wrap="square">
            <a:spAutoFit/>
          </a:bodyPr>
          <a:lstStyle/>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Errors were  much more distinguishable.</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Provides a discriminative ability 92% higher than other algorithms  e.g. </a:t>
            </a:r>
            <a:r>
              <a:rPr lang="en-US" sz="2400" b="1" dirty="0" err="1">
                <a:latin typeface="Times New Roman" panose="02020603050405020304" pitchFamily="18" charset="0"/>
                <a:cs typeface="Times New Roman" panose="02020603050405020304" pitchFamily="18" charset="0"/>
              </a:rPr>
              <a:t>cebo</a:t>
            </a:r>
            <a:r>
              <a:rPr lang="en-US" sz="2400" dirty="0">
                <a:latin typeface="Times New Roman" panose="02020603050405020304" pitchFamily="18" charset="0"/>
                <a:cs typeface="Times New Roman" panose="02020603050405020304" pitchFamily="18" charset="0"/>
              </a:rPr>
              <a:t> (bait), </a:t>
            </a:r>
            <a:r>
              <a:rPr lang="en-US" sz="2400" b="1" dirty="0" err="1">
                <a:latin typeface="Times New Roman" panose="02020603050405020304" pitchFamily="18" charset="0"/>
                <a:cs typeface="Times New Roman" panose="02020603050405020304" pitchFamily="18" charset="0"/>
              </a:rPr>
              <a:t>sebo</a:t>
            </a:r>
            <a:r>
              <a:rPr lang="en-US" sz="2400" dirty="0">
                <a:latin typeface="Times New Roman" panose="02020603050405020304" pitchFamily="18" charset="0"/>
                <a:cs typeface="Times New Roman" panose="02020603050405020304" pitchFamily="18" charset="0"/>
              </a:rPr>
              <a:t> (fat)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428750" y="793344"/>
            <a:ext cx="2933700" cy="769441"/>
          </a:xfrm>
          <a:prstGeom prst="rect">
            <a:avLst/>
          </a:prstGeom>
          <a:noFill/>
        </p:spPr>
        <p:txBody>
          <a:bodyPr wrap="square" rtlCol="0">
            <a:spAutoFit/>
          </a:bodyPr>
          <a:lstStyle/>
          <a:p>
            <a:r>
              <a:rPr lang="en-US" sz="4400" b="1" dirty="0">
                <a:latin typeface="Times New Roman" panose="02020603050405020304" pitchFamily="18" charset="0"/>
                <a:cs typeface="Times New Roman" panose="02020603050405020304" pitchFamily="18" charset="0"/>
              </a:rPr>
              <a:t>RESULTS</a:t>
            </a:r>
          </a:p>
        </p:txBody>
      </p:sp>
      <p:pic>
        <p:nvPicPr>
          <p:cNvPr id="4" name="Picture 3"/>
          <p:cNvPicPr>
            <a:picLocks noChangeAspect="1"/>
          </p:cNvPicPr>
          <p:nvPr/>
        </p:nvPicPr>
        <p:blipFill>
          <a:blip r:embed="rId2"/>
          <a:stretch>
            <a:fillRect/>
          </a:stretch>
        </p:blipFill>
        <p:spPr>
          <a:xfrm>
            <a:off x="5429250" y="2444643"/>
            <a:ext cx="6096000" cy="4400550"/>
          </a:xfrm>
          <a:prstGeom prst="rect">
            <a:avLst/>
          </a:prstGeom>
        </p:spPr>
      </p:pic>
      <p:sp>
        <p:nvSpPr>
          <p:cNvPr id="6" name="Footer Placeholder 5">
            <a:extLst>
              <a:ext uri="{FF2B5EF4-FFF2-40B4-BE49-F238E27FC236}">
                <a16:creationId xmlns:a16="http://schemas.microsoft.com/office/drawing/2014/main" id="{08C1FEBC-A937-4A65-8DF2-4AFD96F6A1FF}"/>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8137327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37964" y="493023"/>
            <a:ext cx="9867331"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BAYES’ THEOREM – COURT CASES</a:t>
            </a:r>
          </a:p>
        </p:txBody>
      </p:sp>
      <p:pic>
        <p:nvPicPr>
          <p:cNvPr id="5" name="Picture 4"/>
          <p:cNvPicPr>
            <a:picLocks noChangeAspect="1"/>
          </p:cNvPicPr>
          <p:nvPr/>
        </p:nvPicPr>
        <p:blipFill>
          <a:blip r:embed="rId2"/>
          <a:stretch>
            <a:fillRect/>
          </a:stretch>
        </p:blipFill>
        <p:spPr>
          <a:xfrm>
            <a:off x="7572893" y="1137931"/>
            <a:ext cx="3677411" cy="2402575"/>
          </a:xfrm>
          <a:prstGeom prst="rect">
            <a:avLst/>
          </a:prstGeom>
        </p:spPr>
      </p:pic>
      <p:sp>
        <p:nvSpPr>
          <p:cNvPr id="7" name="Rectangle 6"/>
          <p:cNvSpPr/>
          <p:nvPr/>
        </p:nvSpPr>
        <p:spPr>
          <a:xfrm>
            <a:off x="586854" y="1433079"/>
            <a:ext cx="6096000" cy="2308324"/>
          </a:xfrm>
          <a:prstGeom prst="rect">
            <a:avLst/>
          </a:prstGeom>
        </p:spPr>
        <p:txBody>
          <a:bodyPr>
            <a:spAutoFit/>
          </a:bodyPr>
          <a:lstStyle/>
          <a:p>
            <a:pPr algn="just"/>
            <a:r>
              <a:rPr lang="en-US" sz="2400" i="1" dirty="0">
                <a:latin typeface="Times New Roman" panose="02020603050405020304" pitchFamily="18" charset="0"/>
                <a:cs typeface="Times New Roman" panose="02020603050405020304" pitchFamily="18" charset="0"/>
              </a:rPr>
              <a:t>Levi Bellfield a convicted killer(2007- murders of Marsha McDonnell and Amelie </a:t>
            </a:r>
            <a:r>
              <a:rPr lang="en-US" sz="2400" i="1" dirty="0" err="1">
                <a:latin typeface="Times New Roman" panose="02020603050405020304" pitchFamily="18" charset="0"/>
                <a:cs typeface="Times New Roman" panose="02020603050405020304" pitchFamily="18" charset="0"/>
              </a:rPr>
              <a:t>Delagrange</a:t>
            </a:r>
            <a:r>
              <a:rPr lang="en-US" sz="2400" i="1" dirty="0">
                <a:latin typeface="Times New Roman" panose="02020603050405020304" pitchFamily="18" charset="0"/>
                <a:cs typeface="Times New Roman" panose="02020603050405020304" pitchFamily="18" charset="0"/>
              </a:rPr>
              <a:t>) took his case to the court of appeal in 2010. Among the evidence against him was a shoeprint from a pair of Nike trainers, which seemed to match a pair found at his home. </a:t>
            </a:r>
          </a:p>
        </p:txBody>
      </p:sp>
      <p:sp>
        <p:nvSpPr>
          <p:cNvPr id="8" name="Rectangle 7"/>
          <p:cNvSpPr/>
          <p:nvPr/>
        </p:nvSpPr>
        <p:spPr>
          <a:xfrm>
            <a:off x="5752531" y="3835654"/>
            <a:ext cx="6096000" cy="2677656"/>
          </a:xfrm>
          <a:prstGeom prst="rect">
            <a:avLst/>
          </a:prstGeom>
        </p:spPr>
        <p:txBody>
          <a:bodyPr>
            <a:spAutoFit/>
          </a:bodyPr>
          <a:lstStyle/>
          <a:p>
            <a:pPr algn="just"/>
            <a:r>
              <a:rPr lang="en-US" sz="2400" i="1" dirty="0">
                <a:latin typeface="Times New Roman" panose="02020603050405020304" pitchFamily="18" charset="0"/>
                <a:cs typeface="Times New Roman" panose="02020603050405020304" pitchFamily="18" charset="0"/>
              </a:rPr>
              <a:t>When Sally Clark was convicted in 1999 of smothering her two children, jurors and judges bought into the claim that the odds of siblings dying by cot death was too unlikely for her to be innocent. In fact, it was statistically more rare for a mother to kill both her children. Clark was finally freed in 2003.</a:t>
            </a:r>
          </a:p>
        </p:txBody>
      </p:sp>
      <p:pic>
        <p:nvPicPr>
          <p:cNvPr id="10" name="Picture 9"/>
          <p:cNvPicPr>
            <a:picLocks noChangeAspect="1"/>
          </p:cNvPicPr>
          <p:nvPr/>
        </p:nvPicPr>
        <p:blipFill>
          <a:blip r:embed="rId3"/>
          <a:stretch>
            <a:fillRect/>
          </a:stretch>
        </p:blipFill>
        <p:spPr>
          <a:xfrm>
            <a:off x="-1" y="3741402"/>
            <a:ext cx="5565419" cy="2891409"/>
          </a:xfrm>
          <a:prstGeom prst="rect">
            <a:avLst/>
          </a:prstGeom>
        </p:spPr>
      </p:pic>
      <p:sp>
        <p:nvSpPr>
          <p:cNvPr id="4" name="Footer Placeholder 3">
            <a:extLst>
              <a:ext uri="{FF2B5EF4-FFF2-40B4-BE49-F238E27FC236}">
                <a16:creationId xmlns:a16="http://schemas.microsoft.com/office/drawing/2014/main" id="{97929ED3-7799-428C-9FAD-52A615AD9822}"/>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583227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5660" y="368490"/>
            <a:ext cx="11946340"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BAYES’ THEOREM – CONVIENCE STORES</a:t>
            </a:r>
          </a:p>
        </p:txBody>
      </p:sp>
      <p:pic>
        <p:nvPicPr>
          <p:cNvPr id="3" name="Picture 2"/>
          <p:cNvPicPr>
            <a:picLocks noChangeAspect="1"/>
          </p:cNvPicPr>
          <p:nvPr/>
        </p:nvPicPr>
        <p:blipFill rotWithShape="1">
          <a:blip r:embed="rId2"/>
          <a:srcRect r="52541"/>
          <a:stretch/>
        </p:blipFill>
        <p:spPr>
          <a:xfrm>
            <a:off x="0" y="1137930"/>
            <a:ext cx="5964072" cy="5720069"/>
          </a:xfrm>
          <a:prstGeom prst="rect">
            <a:avLst/>
          </a:prstGeom>
        </p:spPr>
      </p:pic>
      <p:sp>
        <p:nvSpPr>
          <p:cNvPr id="4" name="TextBox 3"/>
          <p:cNvSpPr txBox="1"/>
          <p:nvPr/>
        </p:nvSpPr>
        <p:spPr>
          <a:xfrm>
            <a:off x="6393619" y="2338251"/>
            <a:ext cx="5368834" cy="3046988"/>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They face “</a:t>
            </a:r>
            <a:r>
              <a:rPr lang="en-US" sz="2400" b="1" dirty="0">
                <a:latin typeface="Times New Roman" panose="02020603050405020304" pitchFamily="18" charset="0"/>
                <a:cs typeface="Times New Roman" panose="02020603050405020304" pitchFamily="18" charset="0"/>
              </a:rPr>
              <a:t>abandonment loss</a:t>
            </a:r>
            <a:r>
              <a:rPr lang="en-US" sz="2400" dirty="0">
                <a:latin typeface="Times New Roman" panose="02020603050405020304" pitchFamily="18" charset="0"/>
                <a:cs typeface="Times New Roman" panose="02020603050405020304" pitchFamily="18" charset="0"/>
              </a:rPr>
              <a:t>” when they discount food products.</a:t>
            </a: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Display food products in a manner that indicates a shortage of stock, it results in a “</a:t>
            </a:r>
            <a:r>
              <a:rPr lang="en-US" sz="2400" b="1" dirty="0">
                <a:latin typeface="Times New Roman" panose="02020603050405020304" pitchFamily="18" charset="0"/>
                <a:cs typeface="Times New Roman" panose="02020603050405020304" pitchFamily="18" charset="0"/>
              </a:rPr>
              <a:t>chance loss</a:t>
            </a:r>
            <a:r>
              <a:rPr lang="en-US" sz="2400"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Analyze the conditions and reasons that promote the sale of food products</a:t>
            </a:r>
          </a:p>
          <a:p>
            <a:pPr marL="285750" indent="-28575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6F3DD453-EBEA-4412-8590-EBECE5B543B8}"/>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2431042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5660" y="368490"/>
            <a:ext cx="11946340"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BAYES’ THEOREM &amp; AI</a:t>
            </a:r>
          </a:p>
        </p:txBody>
      </p:sp>
      <p:sp>
        <p:nvSpPr>
          <p:cNvPr id="3" name="TextBox 2"/>
          <p:cNvSpPr txBox="1"/>
          <p:nvPr/>
        </p:nvSpPr>
        <p:spPr>
          <a:xfrm>
            <a:off x="574766" y="1371600"/>
            <a:ext cx="8190411" cy="1569660"/>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AI is Intelligence displayed by machines.</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Prediction based on previous data collected</a:t>
            </a:r>
          </a:p>
          <a:p>
            <a:r>
              <a:rPr lang="en-US" sz="2400" dirty="0">
                <a:latin typeface="Times New Roman" panose="02020603050405020304" pitchFamily="18" charset="0"/>
                <a:cs typeface="Times New Roman" panose="02020603050405020304" pitchFamily="18" charset="0"/>
              </a:rPr>
              <a:t>e.g.</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67746" y="3254822"/>
            <a:ext cx="2918061" cy="3273170"/>
          </a:xfrm>
          <a:prstGeom prst="rect">
            <a:avLst/>
          </a:prstGeom>
        </p:spPr>
      </p:pic>
      <p:pic>
        <p:nvPicPr>
          <p:cNvPr id="5" name="Picture 4"/>
          <p:cNvPicPr>
            <a:picLocks noChangeAspect="1"/>
          </p:cNvPicPr>
          <p:nvPr/>
        </p:nvPicPr>
        <p:blipFill>
          <a:blip r:embed="rId2"/>
          <a:stretch>
            <a:fillRect/>
          </a:stretch>
        </p:blipFill>
        <p:spPr>
          <a:xfrm>
            <a:off x="2945749" y="3254822"/>
            <a:ext cx="2918061" cy="3273170"/>
          </a:xfrm>
          <a:prstGeom prst="rect">
            <a:avLst/>
          </a:prstGeom>
        </p:spPr>
      </p:pic>
      <p:sp>
        <p:nvSpPr>
          <p:cNvPr id="6" name="Oval 5"/>
          <p:cNvSpPr/>
          <p:nvPr/>
        </p:nvSpPr>
        <p:spPr>
          <a:xfrm>
            <a:off x="935755" y="4853573"/>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452365" y="5022026"/>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38377" y="5118133"/>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978269" y="5224669"/>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511753" y="5525674"/>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3626928" y="510543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050405" y="5634155"/>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4513720" y="5201540"/>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616078" y="582270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868930" y="5288714"/>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4333241" y="5515440"/>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4163922" y="4998897"/>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9" name="TextBox 18"/>
              <p:cNvSpPr txBox="1"/>
              <p:nvPr/>
            </p:nvSpPr>
            <p:spPr>
              <a:xfrm>
                <a:off x="1194485" y="6136264"/>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𝐴</m:t>
                      </m:r>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19" name="TextBox 18"/>
              <p:cNvSpPr txBox="1">
                <a:spLocks noRot="1" noChangeAspect="1" noMove="1" noResize="1" noEditPoints="1" noAdjustHandles="1" noChangeArrowheads="1" noChangeShapeType="1" noTextEdit="1"/>
              </p:cNvSpPr>
              <p:nvPr/>
            </p:nvSpPr>
            <p:spPr>
              <a:xfrm>
                <a:off x="1194485" y="6136264"/>
                <a:ext cx="609884" cy="46166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3895121" y="6136264"/>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𝐵</m:t>
                      </m:r>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20" name="TextBox 19"/>
              <p:cNvSpPr txBox="1">
                <a:spLocks noRot="1" noChangeAspect="1" noMove="1" noResize="1" noEditPoints="1" noAdjustHandles="1" noChangeArrowheads="1" noChangeShapeType="1" noTextEdit="1"/>
              </p:cNvSpPr>
              <p:nvPr/>
            </p:nvSpPr>
            <p:spPr>
              <a:xfrm>
                <a:off x="3895121" y="6136264"/>
                <a:ext cx="609884" cy="46166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TextBox 27"/>
              <p:cNvSpPr txBox="1"/>
              <p:nvPr/>
            </p:nvSpPr>
            <p:spPr>
              <a:xfrm>
                <a:off x="1394581" y="2154619"/>
                <a:ext cx="5610963" cy="124393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Reverse Probability:</a:t>
                </a:r>
              </a:p>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𝐴</m:t>
                          </m:r>
                        </m:e>
                        <m:e>
                          <m:r>
                            <a:rPr lang="en-US" sz="2400" b="0" i="1" smtClean="0">
                              <a:latin typeface="Cambria Math" panose="02040503050406030204" pitchFamily="18" charset="0"/>
                              <a:cs typeface="Times New Roman" panose="02020603050405020304" pitchFamily="18" charset="0"/>
                            </a:rPr>
                            <m:t>𝑅</m:t>
                          </m:r>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𝐴</m:t>
                              </m:r>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𝑅</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𝐴</m:t>
                          </m:r>
                          <m:r>
                            <a:rPr lang="en-US" sz="2400" b="0" i="1" smtClean="0">
                              <a:latin typeface="Cambria Math" panose="02040503050406030204" pitchFamily="18" charset="0"/>
                              <a:cs typeface="Times New Roman" panose="02020603050405020304" pitchFamily="18" charset="0"/>
                            </a:rPr>
                            <m:t>)</m:t>
                          </m:r>
                        </m:num>
                        <m:den>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𝑅</m:t>
                          </m:r>
                          <m:r>
                            <a:rPr lang="en-US" sz="2400" b="0" i="1" smtClean="0">
                              <a:latin typeface="Cambria Math" panose="02040503050406030204" pitchFamily="18" charset="0"/>
                              <a:cs typeface="Times New Roman" panose="02020603050405020304" pitchFamily="18" charset="0"/>
                            </a:rPr>
                            <m:t>)</m:t>
                          </m:r>
                        </m:den>
                      </m:f>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28" name="TextBox 27"/>
              <p:cNvSpPr txBox="1">
                <a:spLocks noRot="1" noChangeAspect="1" noMove="1" noResize="1" noEditPoints="1" noAdjustHandles="1" noChangeArrowheads="1" noChangeShapeType="1" noTextEdit="1"/>
              </p:cNvSpPr>
              <p:nvPr/>
            </p:nvSpPr>
            <p:spPr>
              <a:xfrm>
                <a:off x="1394581" y="2154619"/>
                <a:ext cx="5610963" cy="1243930"/>
              </a:xfrm>
              <a:prstGeom prst="rect">
                <a:avLst/>
              </a:prstGeom>
              <a:blipFill>
                <a:blip r:embed="rId5"/>
                <a:stretch>
                  <a:fillRect l="-1739" t="-3902"/>
                </a:stretch>
              </a:blipFill>
            </p:spPr>
            <p:txBody>
              <a:bodyPr/>
              <a:lstStyle/>
              <a:p>
                <a:r>
                  <a:rPr lang="en-US">
                    <a:noFill/>
                  </a:rPr>
                  <a:t> </a:t>
                </a:r>
              </a:p>
            </p:txBody>
          </p:sp>
        </mc:Fallback>
      </mc:AlternateContent>
      <p:sp>
        <p:nvSpPr>
          <p:cNvPr id="37" name="TextBox 36"/>
          <p:cNvSpPr txBox="1"/>
          <p:nvPr/>
        </p:nvSpPr>
        <p:spPr>
          <a:xfrm>
            <a:off x="5863810" y="5599418"/>
            <a:ext cx="6049516" cy="830997"/>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There are many concepts that we can use or merge with Bayes concept for prediction</a:t>
            </a:r>
          </a:p>
        </p:txBody>
      </p:sp>
      <p:pic>
        <p:nvPicPr>
          <p:cNvPr id="38" name="Picture 37"/>
          <p:cNvPicPr>
            <a:picLocks noChangeAspect="1"/>
          </p:cNvPicPr>
          <p:nvPr/>
        </p:nvPicPr>
        <p:blipFill rotWithShape="1">
          <a:blip r:embed="rId6"/>
          <a:srcRect l="6464" t="23397" r="3897" b="7324"/>
          <a:stretch/>
        </p:blipFill>
        <p:spPr>
          <a:xfrm>
            <a:off x="6300651" y="2207085"/>
            <a:ext cx="5891349" cy="2560321"/>
          </a:xfrm>
          <a:prstGeom prst="rect">
            <a:avLst/>
          </a:prstGeom>
        </p:spPr>
      </p:pic>
      <p:sp>
        <p:nvSpPr>
          <p:cNvPr id="21" name="Footer Placeholder 20">
            <a:extLst>
              <a:ext uri="{FF2B5EF4-FFF2-40B4-BE49-F238E27FC236}">
                <a16:creationId xmlns:a16="http://schemas.microsoft.com/office/drawing/2014/main" id="{F12FBF95-84E1-4676-A475-6299D7AEF3D9}"/>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3454643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5660" y="368490"/>
            <a:ext cx="11946340"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References</a:t>
            </a:r>
          </a:p>
        </p:txBody>
      </p:sp>
      <p:sp>
        <p:nvSpPr>
          <p:cNvPr id="3" name="TextBox 2"/>
          <p:cNvSpPr txBox="1"/>
          <p:nvPr/>
        </p:nvSpPr>
        <p:spPr>
          <a:xfrm>
            <a:off x="600891" y="1423851"/>
            <a:ext cx="10698480" cy="4893647"/>
          </a:xfrm>
          <a:prstGeom prst="rect">
            <a:avLst/>
          </a:prstGeom>
          <a:noFill/>
        </p:spPr>
        <p:txBody>
          <a:bodyPr wrap="square" rtlCol="0">
            <a:spAutoFit/>
          </a:bodyPr>
          <a:lstStyle/>
          <a:p>
            <a:pPr marL="457200" indent="-457200" algn="just">
              <a:buFont typeface="+mj-lt"/>
              <a:buAutoNum type="arabicParenR"/>
            </a:pPr>
            <a:r>
              <a:rPr lang="en-US" sz="2400" dirty="0" err="1">
                <a:latin typeface="Times New Roman" panose="02020603050405020304" pitchFamily="18" charset="0"/>
                <a:cs typeface="Times New Roman" panose="02020603050405020304" pitchFamily="18" charset="0"/>
              </a:rPr>
              <a:t>Néstor.B.Y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Molina.C</a:t>
            </a:r>
            <a:r>
              <a:rPr lang="en-US" sz="2400" dirty="0">
                <a:latin typeface="Times New Roman" panose="02020603050405020304" pitchFamily="18" charset="0"/>
                <a:cs typeface="Times New Roman" panose="02020603050405020304" pitchFamily="18" charset="0"/>
              </a:rPr>
              <a:t>, “Bayes-Based Confidence Measure in Speech Recognition”, IEEE Signal Processing Letters, Vol. 12, No. 11, November 2005</a:t>
            </a:r>
          </a:p>
          <a:p>
            <a:pPr marL="457200" indent="-457200" algn="just">
              <a:buFont typeface="+mj-lt"/>
              <a:buAutoNum type="arabicParenR"/>
            </a:pPr>
            <a:r>
              <a:rPr lang="en-US" sz="2400" dirty="0" err="1">
                <a:latin typeface="Times New Roman" panose="02020603050405020304" pitchFamily="18" charset="0"/>
                <a:cs typeface="Times New Roman" panose="02020603050405020304" pitchFamily="18" charset="0"/>
              </a:rPr>
              <a:t>Itakura.Y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Minazuki.A</a:t>
            </a:r>
            <a:r>
              <a:rPr lang="en-US" sz="2400" dirty="0">
                <a:latin typeface="Times New Roman" panose="02020603050405020304" pitchFamily="18" charset="0"/>
                <a:cs typeface="Times New Roman" panose="02020603050405020304" pitchFamily="18" charset="0"/>
              </a:rPr>
              <a:t>, “A study of the support system for displaying food products in convenience stores”, 9th IEEE/ACIS International Conference on Computer and Information Science, 2010</a:t>
            </a:r>
          </a:p>
          <a:p>
            <a:pPr marL="457200" indent="-457200" algn="just">
              <a:buFont typeface="+mj-lt"/>
              <a:buAutoNum type="arabicParenR"/>
            </a:pPr>
            <a:r>
              <a:rPr lang="en-US" sz="2400" dirty="0">
                <a:latin typeface="Times New Roman" panose="02020603050405020304" pitchFamily="18" charset="0"/>
                <a:cs typeface="Times New Roman" panose="02020603050405020304" pitchFamily="18" charset="0"/>
              </a:rPr>
              <a:t>Al-</a:t>
            </a:r>
            <a:r>
              <a:rPr lang="en-US" sz="2400" dirty="0" err="1">
                <a:latin typeface="Times New Roman" panose="02020603050405020304" pitchFamily="18" charset="0"/>
                <a:cs typeface="Times New Roman" panose="02020603050405020304" pitchFamily="18" charset="0"/>
              </a:rPr>
              <a:t>Qaysi.I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Unland.R</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Weihs.C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Branki.C</a:t>
            </a:r>
            <a:r>
              <a:rPr lang="en-US" sz="2400" dirty="0">
                <a:latin typeface="Times New Roman" panose="02020603050405020304" pitchFamily="18" charset="0"/>
                <a:cs typeface="Times New Roman" panose="02020603050405020304" pitchFamily="18" charset="0"/>
              </a:rPr>
              <a:t>, “Medical decision base Self-Organization System under uncertainty”</a:t>
            </a:r>
          </a:p>
          <a:p>
            <a:pPr marL="457200" indent="-457200" algn="just">
              <a:buFont typeface="+mj-lt"/>
              <a:buAutoNum type="arabicParenR"/>
            </a:pPr>
            <a:r>
              <a:rPr lang="en-US" sz="2400" dirty="0">
                <a:latin typeface="Times New Roman" panose="02020603050405020304" pitchFamily="18" charset="0"/>
                <a:cs typeface="Times New Roman" panose="02020603050405020304" pitchFamily="18" charset="0"/>
                <a:hlinkClick r:id="rId2"/>
              </a:rPr>
              <a:t>https://sites.google.com/site/bayeslegal/legal-cases-relevant-to-bayes</a:t>
            </a:r>
            <a:endParaRPr lang="en-US" sz="2400" dirty="0">
              <a:latin typeface="Times New Roman" panose="02020603050405020304" pitchFamily="18" charset="0"/>
              <a:cs typeface="Times New Roman" panose="02020603050405020304" pitchFamily="18" charset="0"/>
            </a:endParaRPr>
          </a:p>
          <a:p>
            <a:pPr marL="457200" indent="-457200" algn="just">
              <a:buFont typeface="+mj-lt"/>
              <a:buAutoNum type="arabicParenR"/>
            </a:pPr>
            <a:r>
              <a:rPr lang="en-US" sz="2400" dirty="0">
                <a:latin typeface="Times New Roman" panose="02020603050405020304" pitchFamily="18" charset="0"/>
                <a:cs typeface="Times New Roman" panose="02020603050405020304" pitchFamily="18" charset="0"/>
                <a:hlinkClick r:id="rId3"/>
              </a:rPr>
              <a:t>https://www.theguardian.com/law/2011/oct/02/formula-justice-bayes-theorem-miscarriage</a:t>
            </a:r>
            <a:endParaRPr lang="en-US" sz="2400" dirty="0">
              <a:latin typeface="Times New Roman" panose="02020603050405020304" pitchFamily="18" charset="0"/>
              <a:cs typeface="Times New Roman" panose="02020603050405020304" pitchFamily="18" charset="0"/>
            </a:endParaRPr>
          </a:p>
          <a:p>
            <a:pPr marL="457200" indent="-457200" algn="just">
              <a:buFont typeface="+mj-lt"/>
              <a:buAutoNum type="arabicParenR"/>
            </a:pPr>
            <a:endParaRPr lang="en-US" sz="2400" dirty="0">
              <a:latin typeface="Times New Roman" panose="02020603050405020304" pitchFamily="18" charset="0"/>
              <a:cs typeface="Times New Roman" panose="02020603050405020304" pitchFamily="18" charset="0"/>
            </a:endParaRPr>
          </a:p>
          <a:p>
            <a:pPr marL="457200" indent="-457200" algn="just">
              <a:buFont typeface="+mj-lt"/>
              <a:buAutoNum type="arabicParenR"/>
            </a:pPr>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EA68C65-31E5-44CB-BE5D-21E0941A2EBA}"/>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40307153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06052" y="1408612"/>
            <a:ext cx="6962775" cy="3962400"/>
          </a:xfrm>
          <a:prstGeom prst="rect">
            <a:avLst/>
          </a:prstGeom>
        </p:spPr>
      </p:pic>
      <p:sp>
        <p:nvSpPr>
          <p:cNvPr id="4" name="Footer Placeholder 3">
            <a:extLst>
              <a:ext uri="{FF2B5EF4-FFF2-40B4-BE49-F238E27FC236}">
                <a16:creationId xmlns:a16="http://schemas.microsoft.com/office/drawing/2014/main" id="{C557BA7E-06A6-40A6-AEDC-EFC25509791B}"/>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638095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666" y="354652"/>
            <a:ext cx="10515600" cy="789936"/>
          </a:xfrm>
        </p:spPr>
        <p:txBody>
          <a:bodyPr>
            <a:normAutofit/>
          </a:bodyPr>
          <a:lstStyle/>
          <a:p>
            <a:pPr algn="ctr"/>
            <a:r>
              <a:rPr lang="en-US" b="1" dirty="0">
                <a:latin typeface="Times New Roman" panose="02020603050405020304" pitchFamily="18" charset="0"/>
                <a:cs typeface="Times New Roman" panose="02020603050405020304" pitchFamily="18" charset="0"/>
              </a:rPr>
              <a:t>INTRODUCTION</a:t>
            </a:r>
          </a:p>
        </p:txBody>
      </p:sp>
      <p:pic>
        <p:nvPicPr>
          <p:cNvPr id="6" name="Content Placeholder 5"/>
          <p:cNvPicPr>
            <a:picLocks noGrp="1" noChangeAspect="1"/>
          </p:cNvPicPr>
          <p:nvPr>
            <p:ph sz="half" idx="1"/>
          </p:nvPr>
        </p:nvPicPr>
        <p:blipFill>
          <a:blip r:embed="rId3"/>
          <a:stretch>
            <a:fillRect/>
          </a:stretch>
        </p:blipFill>
        <p:spPr>
          <a:xfrm>
            <a:off x="946302" y="1144588"/>
            <a:ext cx="2895600" cy="3105150"/>
          </a:xfrm>
          <a:prstGeom prst="rect">
            <a:avLst/>
          </a:prstGeom>
        </p:spPr>
      </p:pic>
      <p:sp>
        <p:nvSpPr>
          <p:cNvPr id="5" name="Content Placeholder 4"/>
          <p:cNvSpPr>
            <a:spLocks noGrp="1"/>
          </p:cNvSpPr>
          <p:nvPr>
            <p:ph sz="half" idx="2"/>
          </p:nvPr>
        </p:nvSpPr>
        <p:spPr>
          <a:xfrm>
            <a:off x="5749120" y="1293363"/>
            <a:ext cx="5181600" cy="2102798"/>
          </a:xfrm>
        </p:spPr>
        <p:txBody>
          <a:bodyPr>
            <a:normAutofit/>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Invented in the 18</a:t>
            </a:r>
            <a:r>
              <a:rPr lang="en-US" sz="2400" baseline="30000" dirty="0">
                <a:latin typeface="Times New Roman" panose="02020603050405020304" pitchFamily="18" charset="0"/>
                <a:cs typeface="Times New Roman" panose="02020603050405020304" pitchFamily="18" charset="0"/>
              </a:rPr>
              <a:t>th</a:t>
            </a:r>
            <a:r>
              <a:rPr lang="en-US" sz="2400" dirty="0">
                <a:latin typeface="Times New Roman" panose="02020603050405020304" pitchFamily="18" charset="0"/>
                <a:cs typeface="Times New Roman" panose="02020603050405020304" pitchFamily="18" charset="0"/>
              </a:rPr>
              <a:t> century by English mathematician, </a:t>
            </a:r>
            <a:r>
              <a:rPr lang="en-US" sz="2400" i="1" dirty="0">
                <a:latin typeface="Times New Roman" panose="02020603050405020304" pitchFamily="18" charset="0"/>
                <a:cs typeface="Times New Roman" panose="02020603050405020304" pitchFamily="18" charset="0"/>
              </a:rPr>
              <a:t>Thomas Bayes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Inspired by a thought experiment</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Richard Price introduced it with an analogy</a:t>
            </a:r>
          </a:p>
        </p:txBody>
      </p:sp>
      <p:sp>
        <p:nvSpPr>
          <p:cNvPr id="7" name="TextBox 6"/>
          <p:cNvSpPr txBox="1"/>
          <p:nvPr/>
        </p:nvSpPr>
        <p:spPr>
          <a:xfrm>
            <a:off x="1443858" y="4331788"/>
            <a:ext cx="1900487" cy="707886"/>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Thomas Bayes</a:t>
            </a:r>
          </a:p>
          <a:p>
            <a:r>
              <a:rPr lang="en-US" sz="2000" b="1" dirty="0">
                <a:latin typeface="Times New Roman" panose="02020603050405020304" pitchFamily="18" charset="0"/>
                <a:cs typeface="Times New Roman" panose="02020603050405020304" pitchFamily="18" charset="0"/>
              </a:rPr>
              <a:t>   1701 - 1761</a:t>
            </a:r>
          </a:p>
        </p:txBody>
      </p:sp>
      <p:pic>
        <p:nvPicPr>
          <p:cNvPr id="8" name="Picture 7"/>
          <p:cNvPicPr>
            <a:picLocks noChangeAspect="1"/>
          </p:cNvPicPr>
          <p:nvPr/>
        </p:nvPicPr>
        <p:blipFill>
          <a:blip r:embed="rId4"/>
          <a:stretch>
            <a:fillRect/>
          </a:stretch>
        </p:blipFill>
        <p:spPr>
          <a:xfrm>
            <a:off x="5350702" y="3396161"/>
            <a:ext cx="6841298" cy="3461839"/>
          </a:xfrm>
          <a:prstGeom prst="rect">
            <a:avLst/>
          </a:prstGeom>
        </p:spPr>
      </p:pic>
      <p:sp>
        <p:nvSpPr>
          <p:cNvPr id="4" name="Footer Placeholder 3">
            <a:extLst>
              <a:ext uri="{FF2B5EF4-FFF2-40B4-BE49-F238E27FC236}">
                <a16:creationId xmlns:a16="http://schemas.microsoft.com/office/drawing/2014/main" id="{CACF55CB-81C2-4986-86D0-C2DB9DB2DF08}"/>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2532429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425171"/>
            <a:ext cx="6735667" cy="1477328"/>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Useful tool for calculating conditional probabilities</a:t>
            </a:r>
          </a:p>
          <a:p>
            <a:pPr marL="285750" indent="-28575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Key understanding to think rationally</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6735667" y="-1"/>
            <a:ext cx="5456333" cy="3466531"/>
          </a:xfrm>
          <a:prstGeom prst="rect">
            <a:avLst/>
          </a:prstGeom>
        </p:spPr>
      </p:pic>
      <p:pic>
        <p:nvPicPr>
          <p:cNvPr id="4" name="Picture 3"/>
          <p:cNvPicPr>
            <a:picLocks noChangeAspect="1"/>
          </p:cNvPicPr>
          <p:nvPr/>
        </p:nvPicPr>
        <p:blipFill>
          <a:blip r:embed="rId4"/>
          <a:stretch>
            <a:fillRect/>
          </a:stretch>
        </p:blipFill>
        <p:spPr>
          <a:xfrm>
            <a:off x="0" y="2375720"/>
            <a:ext cx="6735667" cy="4482280"/>
          </a:xfrm>
          <a:prstGeom prst="rect">
            <a:avLst/>
          </a:prstGeom>
        </p:spPr>
      </p:pic>
      <p:sp>
        <p:nvSpPr>
          <p:cNvPr id="5" name="TextBox 4"/>
          <p:cNvSpPr txBox="1"/>
          <p:nvPr/>
        </p:nvSpPr>
        <p:spPr>
          <a:xfrm>
            <a:off x="6954609" y="3893585"/>
            <a:ext cx="5022744" cy="1446550"/>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Refers to as logical thinking</a:t>
            </a:r>
          </a:p>
          <a:p>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Has many applications</a:t>
            </a:r>
          </a:p>
          <a:p>
            <a:pPr marL="285750" indent="-285750">
              <a:buFont typeface="Wingdings" panose="05000000000000000000" pitchFamily="2" charset="2"/>
              <a:buChar char="Ø"/>
            </a:pPr>
            <a:endParaRPr lang="en-US" sz="1400" dirty="0">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46259B49-9EB7-499F-9034-9A766C760DEA}"/>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4181146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70495" y="286603"/>
            <a:ext cx="5909481" cy="769441"/>
          </a:xfrm>
          <a:prstGeom prst="rect">
            <a:avLst/>
          </a:prstGeom>
          <a:noFill/>
        </p:spPr>
        <p:txBody>
          <a:bodyPr wrap="square" rtlCol="0">
            <a:spAutoFit/>
          </a:bodyPr>
          <a:lstStyle/>
          <a:p>
            <a:r>
              <a:rPr lang="en-US" sz="4400" b="1" dirty="0">
                <a:latin typeface="Times New Roman" panose="02020603050405020304" pitchFamily="18" charset="0"/>
                <a:cs typeface="Times New Roman" panose="02020603050405020304" pitchFamily="18" charset="0"/>
              </a:rPr>
              <a:t>WHAT DOES IT SAY?</a:t>
            </a:r>
          </a:p>
        </p:txBody>
      </p:sp>
      <mc:AlternateContent xmlns:mc="http://schemas.openxmlformats.org/markup-compatibility/2006" xmlns:a14="http://schemas.microsoft.com/office/drawing/2010/main">
        <mc:Choice Requires="a14">
          <p:sp>
            <p:nvSpPr>
              <p:cNvPr id="4" name="TextBox 3"/>
              <p:cNvSpPr txBox="1"/>
              <p:nvPr/>
            </p:nvSpPr>
            <p:spPr>
              <a:xfrm>
                <a:off x="450376" y="1433016"/>
                <a:ext cx="10181230" cy="1982594"/>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The probability that a event A occurs given that a event B has occurred.</a:t>
                </a:r>
              </a:p>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𝐴</m:t>
                          </m:r>
                        </m:e>
                        <m:e>
                          <m:r>
                            <a:rPr lang="en-US" sz="2400" b="0" i="1" smtClean="0">
                              <a:latin typeface="Cambria Math" panose="02040503050406030204" pitchFamily="18" charset="0"/>
                              <a:cs typeface="Times New Roman" panose="02020603050405020304" pitchFamily="18" charset="0"/>
                            </a:rPr>
                            <m:t>𝐵</m:t>
                          </m:r>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𝐵</m:t>
                              </m:r>
                            </m:e>
                            <m:e>
                              <m:r>
                                <a:rPr lang="en-US" sz="2400" b="0" i="1" smtClean="0">
                                  <a:latin typeface="Cambria Math" panose="02040503050406030204" pitchFamily="18" charset="0"/>
                                  <a:cs typeface="Times New Roman" panose="02020603050405020304" pitchFamily="18" charset="0"/>
                                </a:rPr>
                                <m:t>𝐴</m:t>
                              </m:r>
                            </m:e>
                          </m:d>
                          <m:r>
                            <a:rPr lang="en-US" sz="2400" b="0" i="1" smtClean="0">
                              <a:latin typeface="Cambria Math" panose="02040503050406030204" pitchFamily="18" charset="0"/>
                              <a:cs typeface="Times New Roman" panose="02020603050405020304" pitchFamily="18" charset="0"/>
                            </a:rPr>
                            <m:t> . </m:t>
                          </m:r>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𝐴</m:t>
                          </m:r>
                          <m:r>
                            <a:rPr lang="en-US" sz="2400" b="0" i="1" smtClean="0">
                              <a:latin typeface="Cambria Math" panose="02040503050406030204" pitchFamily="18" charset="0"/>
                              <a:cs typeface="Times New Roman" panose="02020603050405020304" pitchFamily="18" charset="0"/>
                            </a:rPr>
                            <m:t>)</m:t>
                          </m:r>
                        </m:num>
                        <m:den>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𝐵</m:t>
                          </m:r>
                          <m:r>
                            <a:rPr lang="en-US" sz="2400" b="0" i="1" smtClean="0">
                              <a:latin typeface="Cambria Math" panose="02040503050406030204" pitchFamily="18" charset="0"/>
                              <a:cs typeface="Times New Roman" panose="02020603050405020304" pitchFamily="18" charset="0"/>
                            </a:rPr>
                            <m:t>)</m:t>
                          </m:r>
                        </m:den>
                      </m:f>
                    </m:oMath>
                  </m:oMathPara>
                </a14:m>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Let’s consider an example:</a:t>
                </a:r>
              </a:p>
              <a:p>
                <a:endParaRPr lang="en-US" sz="2400" dirty="0">
                  <a:latin typeface="Times New Roman" panose="02020603050405020304" pitchFamily="18" charset="0"/>
                  <a:cs typeface="Times New Roman" panose="02020603050405020304" pitchFamily="18" charset="0"/>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450376" y="1433016"/>
                <a:ext cx="10181230" cy="1982594"/>
              </a:xfrm>
              <a:prstGeom prst="rect">
                <a:avLst/>
              </a:prstGeom>
              <a:blipFill>
                <a:blip r:embed="rId2"/>
                <a:stretch>
                  <a:fillRect l="-958" t="-2462"/>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957902" y="3179928"/>
            <a:ext cx="2918061" cy="3273170"/>
          </a:xfrm>
          <a:prstGeom prst="rect">
            <a:avLst/>
          </a:prstGeom>
        </p:spPr>
      </p:pic>
      <p:pic>
        <p:nvPicPr>
          <p:cNvPr id="6" name="Picture 5"/>
          <p:cNvPicPr>
            <a:picLocks noChangeAspect="1"/>
          </p:cNvPicPr>
          <p:nvPr/>
        </p:nvPicPr>
        <p:blipFill>
          <a:blip r:embed="rId3"/>
          <a:stretch>
            <a:fillRect/>
          </a:stretch>
        </p:blipFill>
        <p:spPr>
          <a:xfrm>
            <a:off x="5052879" y="3174414"/>
            <a:ext cx="2918061" cy="3273170"/>
          </a:xfrm>
          <a:prstGeom prst="rect">
            <a:avLst/>
          </a:prstGeom>
        </p:spPr>
      </p:pic>
      <p:pic>
        <p:nvPicPr>
          <p:cNvPr id="7" name="Picture 6"/>
          <p:cNvPicPr>
            <a:picLocks noChangeAspect="1"/>
          </p:cNvPicPr>
          <p:nvPr/>
        </p:nvPicPr>
        <p:blipFill>
          <a:blip r:embed="rId3"/>
          <a:stretch>
            <a:fillRect/>
          </a:stretch>
        </p:blipFill>
        <p:spPr>
          <a:xfrm>
            <a:off x="8873605" y="3179928"/>
            <a:ext cx="2918061" cy="3273170"/>
          </a:xfrm>
          <a:prstGeom prst="rect">
            <a:avLst/>
          </a:prstGeom>
        </p:spPr>
      </p:pic>
      <p:sp>
        <p:nvSpPr>
          <p:cNvPr id="8" name="Oval 7"/>
          <p:cNvSpPr/>
          <p:nvPr/>
        </p:nvSpPr>
        <p:spPr>
          <a:xfrm>
            <a:off x="1514901" y="4816513"/>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858370" y="516252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314573" y="570589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468254" y="5204038"/>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1546887" y="5538697"/>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198569" y="4884177"/>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5596229" y="4976470"/>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5882831" y="5390739"/>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6344296" y="512557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9443965" y="4931655"/>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9869320" y="5446257"/>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10332635" y="5013642"/>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0434993" y="5634804"/>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9382548" y="5327542"/>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9687845" y="5100816"/>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0152156" y="5327542"/>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10690595" y="5123972"/>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9982837" y="4810999"/>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8" name="TextBox 27"/>
              <p:cNvSpPr txBox="1"/>
              <p:nvPr/>
            </p:nvSpPr>
            <p:spPr>
              <a:xfrm>
                <a:off x="1836802" y="6216751"/>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1</m:t>
                          </m:r>
                        </m:sub>
                      </m:sSub>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28" name="TextBox 27"/>
              <p:cNvSpPr txBox="1">
                <a:spLocks noRot="1" noChangeAspect="1" noMove="1" noResize="1" noEditPoints="1" noAdjustHandles="1" noChangeArrowheads="1" noChangeShapeType="1" noTextEdit="1"/>
              </p:cNvSpPr>
              <p:nvPr/>
            </p:nvSpPr>
            <p:spPr>
              <a:xfrm>
                <a:off x="1836802" y="6216751"/>
                <a:ext cx="609884" cy="461665"/>
              </a:xfrm>
              <a:prstGeom prst="rect">
                <a:avLst/>
              </a:prstGeom>
              <a:blipFill>
                <a:blip r:embed="rId4"/>
                <a:stretch>
                  <a:fillRect b="-131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p:cNvSpPr txBox="1"/>
              <p:nvPr/>
            </p:nvSpPr>
            <p:spPr>
              <a:xfrm>
                <a:off x="6141712" y="6220332"/>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2</m:t>
                          </m:r>
                        </m:sub>
                      </m:sSub>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29" name="TextBox 28"/>
              <p:cNvSpPr txBox="1">
                <a:spLocks noRot="1" noChangeAspect="1" noMove="1" noResize="1" noEditPoints="1" noAdjustHandles="1" noChangeArrowheads="1" noChangeShapeType="1" noTextEdit="1"/>
              </p:cNvSpPr>
              <p:nvPr/>
            </p:nvSpPr>
            <p:spPr>
              <a:xfrm>
                <a:off x="6141712" y="6220332"/>
                <a:ext cx="609884" cy="461665"/>
              </a:xfrm>
              <a:prstGeom prst="rect">
                <a:avLst/>
              </a:prstGeom>
              <a:blipFill>
                <a:blip r:embed="rId5"/>
                <a:stretch>
                  <a:fillRect b="-26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p:cNvSpPr txBox="1"/>
              <p:nvPr/>
            </p:nvSpPr>
            <p:spPr>
              <a:xfrm>
                <a:off x="9847214" y="6205906"/>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3</m:t>
                          </m:r>
                        </m:sub>
                      </m:sSub>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30" name="TextBox 29"/>
              <p:cNvSpPr txBox="1">
                <a:spLocks noRot="1" noChangeAspect="1" noMove="1" noResize="1" noEditPoints="1" noAdjustHandles="1" noChangeArrowheads="1" noChangeShapeType="1" noTextEdit="1"/>
              </p:cNvSpPr>
              <p:nvPr/>
            </p:nvSpPr>
            <p:spPr>
              <a:xfrm>
                <a:off x="9847214" y="6205906"/>
                <a:ext cx="609884" cy="461665"/>
              </a:xfrm>
              <a:prstGeom prst="rect">
                <a:avLst/>
              </a:prstGeom>
              <a:blipFill>
                <a:blip r:embed="rId6"/>
                <a:stretch>
                  <a:fillRect b="-2632"/>
                </a:stretch>
              </a:blipFill>
            </p:spPr>
            <p:txBody>
              <a:bodyPr/>
              <a:lstStyle/>
              <a:p>
                <a:r>
                  <a:rPr lang="en-US">
                    <a:noFill/>
                  </a:rPr>
                  <a:t> </a:t>
                </a:r>
              </a:p>
            </p:txBody>
          </p:sp>
        </mc:Fallback>
      </mc:AlternateContent>
      <p:sp>
        <p:nvSpPr>
          <p:cNvPr id="13" name="Footer Placeholder 12">
            <a:extLst>
              <a:ext uri="{FF2B5EF4-FFF2-40B4-BE49-F238E27FC236}">
                <a16:creationId xmlns:a16="http://schemas.microsoft.com/office/drawing/2014/main" id="{9D97A485-396C-4387-BD78-04158837EBCC}"/>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978419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545910" y="436728"/>
                <a:ext cx="2743200" cy="1200329"/>
              </a:xfrm>
              <a:prstGeom prst="rect">
                <a:avLst/>
              </a:prstGeom>
              <a:noFill/>
              <a:ln>
                <a:solidFill>
                  <a:schemeClr val="tx1"/>
                </a:solidFill>
              </a:ln>
            </p:spPr>
            <p:txBody>
              <a:bodyPr wrap="square" rtlCol="0">
                <a:spAutoFit/>
              </a:bodyPr>
              <a:lstStyle/>
              <a:p>
                <a14:m>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1</m:t>
                        </m:r>
                      </m:sub>
                    </m:sSub>
                  </m:oMath>
                </a14:m>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Wingdings" panose="05000000000000000000" pitchFamily="2" charset="2"/>
                  </a:rPr>
                  <a:t></a:t>
                </a:r>
                <a:r>
                  <a:rPr lang="en-US" sz="2400" dirty="0">
                    <a:latin typeface="Times New Roman" panose="02020603050405020304" pitchFamily="18" charset="0"/>
                    <a:cs typeface="Times New Roman" panose="02020603050405020304" pitchFamily="18" charset="0"/>
                  </a:rPr>
                  <a:t> 2 Red, 4 Blue</a:t>
                </a:r>
              </a:p>
              <a:p>
                <a14:m>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2</m:t>
                        </m:r>
                      </m:sub>
                    </m:sSub>
                  </m:oMath>
                </a14:m>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Wingdings" panose="05000000000000000000" pitchFamily="2" charset="2"/>
                  </a:rPr>
                  <a:t> 1 Red, 2 Blue</a:t>
                </a:r>
              </a:p>
              <a:p>
                <a14:m>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3</m:t>
                        </m:r>
                      </m:sub>
                    </m:sSub>
                  </m:oMath>
                </a14:m>
                <a:r>
                  <a:rPr lang="en-US" sz="2400" dirty="0">
                    <a:latin typeface="Times New Roman" panose="02020603050405020304" pitchFamily="18" charset="0"/>
                    <a:cs typeface="Times New Roman" panose="02020603050405020304" pitchFamily="18" charset="0"/>
                    <a:sym typeface="Wingdings" panose="05000000000000000000" pitchFamily="2" charset="2"/>
                  </a:rPr>
                  <a:t>  5 Red, 4 Blue</a:t>
                </a:r>
                <a:endParaRPr lang="en-US" sz="2400" dirty="0">
                  <a:latin typeface="Times New Roman" panose="02020603050405020304" pitchFamily="18" charset="0"/>
                  <a:cs typeface="Times New Roman" panose="02020603050405020304" pitchFamily="18" charset="0"/>
                </a:endParaRPr>
              </a:p>
            </p:txBody>
          </p:sp>
        </mc:Choice>
        <mc:Fallback xmlns="">
          <p:sp>
            <p:nvSpPr>
              <p:cNvPr id="2" name="TextBox 1"/>
              <p:cNvSpPr txBox="1">
                <a:spLocks noRot="1" noChangeAspect="1" noMove="1" noResize="1" noEditPoints="1" noAdjustHandles="1" noChangeArrowheads="1" noChangeShapeType="1" noTextEdit="1"/>
              </p:cNvSpPr>
              <p:nvPr/>
            </p:nvSpPr>
            <p:spPr>
              <a:xfrm>
                <a:off x="545910" y="436728"/>
                <a:ext cx="2743200" cy="1200329"/>
              </a:xfrm>
              <a:prstGeom prst="rect">
                <a:avLst/>
              </a:prstGeom>
              <a:blipFill>
                <a:blip r:embed="rId2"/>
                <a:stretch>
                  <a:fillRect l="-442" t="-3518" b="-10050"/>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a:xfrm>
                <a:off x="3463048" y="751902"/>
                <a:ext cx="8575343" cy="5466689"/>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Probability for selecting Red from different bowls,</a:t>
                </a:r>
              </a:p>
              <a:p>
                <a:pPr algn="ct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1</m:t>
                              </m:r>
                            </m:sub>
                          </m:sSub>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cs typeface="Times New Roman" panose="02020603050405020304" pitchFamily="18" charset="0"/>
                            </a:rPr>
                            <m:t>3</m:t>
                          </m:r>
                        </m:den>
                      </m:f>
                      <m:r>
                        <a:rPr lang="en-US" sz="2400" b="0" i="1" smtClean="0">
                          <a:latin typeface="Cambria Math" panose="02040503050406030204" pitchFamily="18" charset="0"/>
                          <a:cs typeface="Times New Roman" panose="02020603050405020304" pitchFamily="18" charset="0"/>
                        </a:rPr>
                        <m:t>,  </m:t>
                      </m:r>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2</m:t>
                              </m:r>
                            </m:sub>
                          </m:sSub>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cs typeface="Times New Roman" panose="02020603050405020304" pitchFamily="18" charset="0"/>
                            </a:rPr>
                            <m:t>6</m:t>
                          </m:r>
                        </m:den>
                      </m:f>
                      <m:r>
                        <a:rPr lang="en-US" sz="2400" b="0" i="1" smtClean="0">
                          <a:latin typeface="Cambria Math" panose="02040503050406030204" pitchFamily="18" charset="0"/>
                          <a:cs typeface="Times New Roman" panose="02020603050405020304" pitchFamily="18" charset="0"/>
                        </a:rPr>
                        <m:t>,  </m:t>
                      </m:r>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3</m:t>
                              </m:r>
                            </m:sub>
                          </m:sSub>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cs typeface="Times New Roman" panose="02020603050405020304" pitchFamily="18" charset="0"/>
                            </a:rPr>
                            <m:t>2</m:t>
                          </m:r>
                        </m:den>
                      </m:f>
                    </m:oMath>
                  </m:oMathPara>
                </a14:m>
                <a:endParaRPr lang="en-US" sz="24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Probability of drawing a Red ball,</a:t>
                </a:r>
              </a:p>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𝑅</m:t>
                          </m:r>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1</m:t>
                              </m:r>
                            </m:sub>
                          </m:s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2</m:t>
                              </m:r>
                            </m:sub>
                          </m:s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3</m:t>
                              </m:r>
                            </m:sub>
                          </m:s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d>
                    </m:oMath>
                  </m:oMathPara>
                </a14:m>
                <a:endParaRPr lang="en-US" sz="2400" b="0"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2400" b="0" i="0"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sz="2400" b="0" i="0" smtClean="0">
                          <a:latin typeface="Cambria Math" panose="02040503050406030204" pitchFamily="18" charset="0"/>
                          <a:ea typeface="Cambria Math" panose="02040503050406030204" pitchFamily="18" charset="0"/>
                          <a:cs typeface="Times New Roman" panose="02020603050405020304" pitchFamily="18" charset="0"/>
                        </a:rPr>
                        <m:t>P</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sub>
                          </m:sSub>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sub>
                          </m:sSub>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sz="2400" b="0" i="0" smtClean="0">
                          <a:latin typeface="Cambria Math" panose="02040503050406030204" pitchFamily="18" charset="0"/>
                          <a:ea typeface="Cambria Math" panose="02040503050406030204" pitchFamily="18" charset="0"/>
                          <a:cs typeface="Times New Roman" panose="02020603050405020304" pitchFamily="18" charset="0"/>
                        </a:rPr>
                        <m:t>P</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2</m:t>
                              </m:r>
                            </m:sub>
                          </m:sSub>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2</m:t>
                              </m:r>
                            </m:sub>
                          </m:sSub>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sz="2400" b="0" i="0" smtClean="0">
                          <a:latin typeface="Cambria Math" panose="02040503050406030204" pitchFamily="18" charset="0"/>
                          <a:ea typeface="Cambria Math" panose="02040503050406030204" pitchFamily="18" charset="0"/>
                          <a:cs typeface="Times New Roman" panose="02020603050405020304" pitchFamily="18" charset="0"/>
                        </a:rPr>
                        <m:t>P</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3</m:t>
                              </m:r>
                            </m:sub>
                          </m:sSub>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𝑅</m:t>
                          </m:r>
                        </m:e>
                        <m:e>
                          <m:sSub>
                            <m:sSub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3</m:t>
                              </m:r>
                            </m:sub>
                          </m:sSub>
                        </m:e>
                      </m:d>
                    </m:oMath>
                  </m:oMathPara>
                </a14:m>
                <a:endParaRPr lang="en-US" sz="2400" b="0"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3</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2</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6</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6</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3</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2</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5</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9</m:t>
                          </m:r>
                        </m:den>
                      </m:f>
                    </m:oMath>
                  </m:oMathPara>
                </a14:m>
                <a:endParaRPr lang="en-US" sz="2400" b="0"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2</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18</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18</m:t>
                          </m:r>
                        </m:den>
                      </m:f>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5</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18</m:t>
                          </m:r>
                        </m:den>
                      </m:f>
                    </m:oMath>
                  </m:oMathPara>
                </a14:m>
                <a:endParaRPr lang="en-US" sz="2400" b="0" i="1" dirty="0">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2400" b="0" i="0"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ea typeface="Cambria Math" panose="02040503050406030204" pitchFamily="18" charset="0"/>
                              <a:cs typeface="Times New Roman" panose="02020603050405020304" pitchFamily="18" charset="0"/>
                            </a:rPr>
                            <m:t>4</m:t>
                          </m:r>
                        </m:num>
                        <m:den>
                          <m:r>
                            <a:rPr lang="en-US" sz="2400" b="0" i="1" smtClean="0">
                              <a:latin typeface="Cambria Math" panose="02040503050406030204" pitchFamily="18" charset="0"/>
                              <a:ea typeface="Cambria Math" panose="02040503050406030204" pitchFamily="18" charset="0"/>
                              <a:cs typeface="Times New Roman" panose="02020603050405020304" pitchFamily="18" charset="0"/>
                            </a:rPr>
                            <m:t>9</m:t>
                          </m:r>
                        </m:den>
                      </m:f>
                    </m:oMath>
                  </m:oMathPara>
                </a14:m>
                <a:endParaRPr lang="en-US" sz="24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p:txBody>
          </p:sp>
        </mc:Choice>
        <mc:Fallback xmlns="">
          <p:sp>
            <p:nvSpPr>
              <p:cNvPr id="3" name="TextBox 2"/>
              <p:cNvSpPr txBox="1">
                <a:spLocks noRot="1" noChangeAspect="1" noMove="1" noResize="1" noEditPoints="1" noAdjustHandles="1" noChangeArrowheads="1" noChangeShapeType="1" noTextEdit="1"/>
              </p:cNvSpPr>
              <p:nvPr/>
            </p:nvSpPr>
            <p:spPr>
              <a:xfrm>
                <a:off x="3463048" y="751902"/>
                <a:ext cx="8575343" cy="5466689"/>
              </a:xfrm>
              <a:prstGeom prst="rect">
                <a:avLst/>
              </a:prstGeom>
              <a:blipFill>
                <a:blip r:embed="rId3"/>
                <a:stretch>
                  <a:fillRect t="-892"/>
                </a:stretch>
              </a:blipFill>
            </p:spPr>
            <p:txBody>
              <a:bodyPr/>
              <a:lstStyle/>
              <a:p>
                <a:r>
                  <a:rPr lang="en-US">
                    <a:noFill/>
                  </a:rPr>
                  <a:t> </a:t>
                </a:r>
              </a:p>
            </p:txBody>
          </p:sp>
        </mc:Fallback>
      </mc:AlternateContent>
      <p:sp>
        <p:nvSpPr>
          <p:cNvPr id="4" name="Oval 3"/>
          <p:cNvSpPr/>
          <p:nvPr/>
        </p:nvSpPr>
        <p:spPr>
          <a:xfrm>
            <a:off x="313899" y="4653887"/>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6" name="Straight Connector 5"/>
          <p:cNvCxnSpPr>
            <a:stCxn id="4" idx="7"/>
          </p:cNvCxnSpPr>
          <p:nvPr/>
        </p:nvCxnSpPr>
        <p:spPr>
          <a:xfrm flipV="1">
            <a:off x="511933" y="3474288"/>
            <a:ext cx="750484" cy="1215575"/>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cxnSp>
        <p:nvCxnSpPr>
          <p:cNvPr id="9" name="Straight Connector 8"/>
          <p:cNvCxnSpPr>
            <a:stCxn id="4" idx="5"/>
          </p:cNvCxnSpPr>
          <p:nvPr/>
        </p:nvCxnSpPr>
        <p:spPr>
          <a:xfrm>
            <a:off x="511933" y="4863570"/>
            <a:ext cx="805076" cy="1323254"/>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sp>
        <p:nvSpPr>
          <p:cNvPr id="11" name="Oval 10"/>
          <p:cNvSpPr/>
          <p:nvPr/>
        </p:nvSpPr>
        <p:spPr>
          <a:xfrm>
            <a:off x="1262417" y="6063994"/>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19" name="Straight Connector 18"/>
          <p:cNvCxnSpPr>
            <a:stCxn id="4" idx="6"/>
          </p:cNvCxnSpPr>
          <p:nvPr/>
        </p:nvCxnSpPr>
        <p:spPr>
          <a:xfrm flipV="1">
            <a:off x="545910" y="4776716"/>
            <a:ext cx="1003110" cy="1"/>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sp>
        <p:nvSpPr>
          <p:cNvPr id="21" name="Oval 20"/>
          <p:cNvSpPr/>
          <p:nvPr/>
        </p:nvSpPr>
        <p:spPr>
          <a:xfrm>
            <a:off x="1429604" y="4689863"/>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Oval 23"/>
          <p:cNvSpPr/>
          <p:nvPr/>
        </p:nvSpPr>
        <p:spPr>
          <a:xfrm>
            <a:off x="1183943" y="3326012"/>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25" name="Straight Connector 24"/>
          <p:cNvCxnSpPr>
            <a:endCxn id="26" idx="2"/>
          </p:cNvCxnSpPr>
          <p:nvPr/>
        </p:nvCxnSpPr>
        <p:spPr>
          <a:xfrm flipV="1">
            <a:off x="1230075" y="2130000"/>
            <a:ext cx="1014982" cy="1286568"/>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sp>
        <p:nvSpPr>
          <p:cNvPr id="26" name="Oval 25"/>
          <p:cNvSpPr/>
          <p:nvPr/>
        </p:nvSpPr>
        <p:spPr>
          <a:xfrm>
            <a:off x="2245057" y="2007170"/>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27" name="Straight Connector 26"/>
          <p:cNvCxnSpPr>
            <a:stCxn id="24" idx="2"/>
            <a:endCxn id="28" idx="2"/>
          </p:cNvCxnSpPr>
          <p:nvPr/>
        </p:nvCxnSpPr>
        <p:spPr>
          <a:xfrm flipV="1">
            <a:off x="1183943" y="3445064"/>
            <a:ext cx="1714429" cy="3778"/>
          </a:xfrm>
          <a:prstGeom prst="line">
            <a:avLst/>
          </a:prstGeom>
        </p:spPr>
        <p:style>
          <a:lnRef idx="3">
            <a:schemeClr val="dk1"/>
          </a:lnRef>
          <a:fillRef idx="0">
            <a:schemeClr val="dk1"/>
          </a:fillRef>
          <a:effectRef idx="2">
            <a:schemeClr val="dk1"/>
          </a:effectRef>
          <a:fontRef idx="minor">
            <a:schemeClr val="tx1"/>
          </a:fontRef>
        </p:style>
      </p:cxnSp>
      <p:sp>
        <p:nvSpPr>
          <p:cNvPr id="28" name="Oval 27"/>
          <p:cNvSpPr/>
          <p:nvPr/>
        </p:nvSpPr>
        <p:spPr>
          <a:xfrm>
            <a:off x="2898372" y="3322234"/>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29" name="Straight Connector 28"/>
          <p:cNvCxnSpPr>
            <a:stCxn id="21" idx="2"/>
            <a:endCxn id="32" idx="7"/>
          </p:cNvCxnSpPr>
          <p:nvPr/>
        </p:nvCxnSpPr>
        <p:spPr>
          <a:xfrm flipV="1">
            <a:off x="1429604" y="3776387"/>
            <a:ext cx="1666802" cy="1036306"/>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cxnSp>
        <p:nvCxnSpPr>
          <p:cNvPr id="30" name="Straight Connector 29"/>
          <p:cNvCxnSpPr>
            <a:endCxn id="33" idx="2"/>
          </p:cNvCxnSpPr>
          <p:nvPr/>
        </p:nvCxnSpPr>
        <p:spPr>
          <a:xfrm>
            <a:off x="1450075" y="4804771"/>
            <a:ext cx="1839035" cy="7921"/>
          </a:xfrm>
          <a:prstGeom prst="line">
            <a:avLst/>
          </a:prstGeom>
        </p:spPr>
        <p:style>
          <a:lnRef idx="3">
            <a:schemeClr val="dk1"/>
          </a:lnRef>
          <a:fillRef idx="0">
            <a:schemeClr val="dk1"/>
          </a:fillRef>
          <a:effectRef idx="2">
            <a:schemeClr val="dk1"/>
          </a:effectRef>
          <a:fontRef idx="minor">
            <a:schemeClr val="tx1"/>
          </a:fontRef>
        </p:style>
      </p:cxnSp>
      <p:sp>
        <p:nvSpPr>
          <p:cNvPr id="32" name="Oval 31"/>
          <p:cNvSpPr/>
          <p:nvPr/>
        </p:nvSpPr>
        <p:spPr>
          <a:xfrm>
            <a:off x="2898372" y="3740411"/>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Oval 32"/>
          <p:cNvSpPr/>
          <p:nvPr/>
        </p:nvSpPr>
        <p:spPr>
          <a:xfrm>
            <a:off x="3289110" y="4689862"/>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34" name="Straight Connector 33"/>
          <p:cNvCxnSpPr>
            <a:endCxn id="37" idx="6"/>
          </p:cNvCxnSpPr>
          <p:nvPr/>
        </p:nvCxnSpPr>
        <p:spPr>
          <a:xfrm flipV="1">
            <a:off x="1278623" y="5345778"/>
            <a:ext cx="1936208" cy="860983"/>
          </a:xfrm>
          <a:prstGeom prst="line">
            <a:avLst/>
          </a:prstGeom>
          <a:effectLst>
            <a:glow rad="228600">
              <a:srgbClr val="FF0000">
                <a:alpha val="40000"/>
              </a:srgbClr>
            </a:glow>
          </a:effectLst>
        </p:spPr>
        <p:style>
          <a:lnRef idx="3">
            <a:schemeClr val="dk1"/>
          </a:lnRef>
          <a:fillRef idx="0">
            <a:schemeClr val="dk1"/>
          </a:fillRef>
          <a:effectRef idx="2">
            <a:schemeClr val="dk1"/>
          </a:effectRef>
          <a:fontRef idx="minor">
            <a:schemeClr val="tx1"/>
          </a:fontRef>
        </p:style>
      </p:cxnSp>
      <p:cxnSp>
        <p:nvCxnSpPr>
          <p:cNvPr id="36" name="Straight Connector 35"/>
          <p:cNvCxnSpPr>
            <a:stCxn id="11" idx="2"/>
            <a:endCxn id="38" idx="2"/>
          </p:cNvCxnSpPr>
          <p:nvPr/>
        </p:nvCxnSpPr>
        <p:spPr>
          <a:xfrm>
            <a:off x="1262417" y="6186824"/>
            <a:ext cx="1968620" cy="141525"/>
          </a:xfrm>
          <a:prstGeom prst="line">
            <a:avLst/>
          </a:prstGeom>
        </p:spPr>
        <p:style>
          <a:lnRef idx="3">
            <a:schemeClr val="dk1"/>
          </a:lnRef>
          <a:fillRef idx="0">
            <a:schemeClr val="dk1"/>
          </a:fillRef>
          <a:effectRef idx="2">
            <a:schemeClr val="dk1"/>
          </a:effectRef>
          <a:fontRef idx="minor">
            <a:schemeClr val="tx1"/>
          </a:fontRef>
        </p:style>
      </p:cxnSp>
      <p:sp>
        <p:nvSpPr>
          <p:cNvPr id="37" name="Oval 36"/>
          <p:cNvSpPr/>
          <p:nvPr/>
        </p:nvSpPr>
        <p:spPr>
          <a:xfrm>
            <a:off x="2982820" y="5222948"/>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Oval 37"/>
          <p:cNvSpPr/>
          <p:nvPr/>
        </p:nvSpPr>
        <p:spPr>
          <a:xfrm>
            <a:off x="3231037" y="6205519"/>
            <a:ext cx="232011" cy="24565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3" name="TextBox 42"/>
              <p:cNvSpPr txBox="1"/>
              <p:nvPr/>
            </p:nvSpPr>
            <p:spPr>
              <a:xfrm>
                <a:off x="429904" y="3863241"/>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3</m:t>
                          </m:r>
                        </m:den>
                      </m:f>
                    </m:oMath>
                  </m:oMathPara>
                </a14:m>
                <a:endParaRPr lang="en-US" dirty="0"/>
              </a:p>
            </p:txBody>
          </p:sp>
        </mc:Choice>
        <mc:Fallback xmlns="">
          <p:sp>
            <p:nvSpPr>
              <p:cNvPr id="43" name="TextBox 42"/>
              <p:cNvSpPr txBox="1">
                <a:spLocks noRot="1" noChangeAspect="1" noMove="1" noResize="1" noEditPoints="1" noAdjustHandles="1" noChangeArrowheads="1" noChangeShapeType="1" noTextEdit="1"/>
              </p:cNvSpPr>
              <p:nvPr/>
            </p:nvSpPr>
            <p:spPr>
              <a:xfrm>
                <a:off x="429904" y="3863241"/>
                <a:ext cx="307075" cy="63478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4" name="TextBox 43"/>
              <p:cNvSpPr txBox="1"/>
              <p:nvPr/>
            </p:nvSpPr>
            <p:spPr>
              <a:xfrm>
                <a:off x="1508077" y="2108985"/>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2</m:t>
                          </m:r>
                        </m:num>
                        <m:den>
                          <m:r>
                            <a:rPr lang="en-US" b="0" i="1" smtClean="0">
                              <a:latin typeface="Cambria Math" panose="02040503050406030204" pitchFamily="18" charset="0"/>
                            </a:rPr>
                            <m:t>6</m:t>
                          </m:r>
                        </m:den>
                      </m:f>
                    </m:oMath>
                  </m:oMathPara>
                </a14:m>
                <a:endParaRPr lang="en-US" dirty="0"/>
              </a:p>
            </p:txBody>
          </p:sp>
        </mc:Choice>
        <mc:Fallback xmlns="">
          <p:sp>
            <p:nvSpPr>
              <p:cNvPr id="44" name="TextBox 43"/>
              <p:cNvSpPr txBox="1">
                <a:spLocks noRot="1" noChangeAspect="1" noMove="1" noResize="1" noEditPoints="1" noAdjustHandles="1" noChangeArrowheads="1" noChangeShapeType="1" noTextEdit="1"/>
              </p:cNvSpPr>
              <p:nvPr/>
            </p:nvSpPr>
            <p:spPr>
              <a:xfrm>
                <a:off x="1508077" y="2108985"/>
                <a:ext cx="307075" cy="634789"/>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5" name="TextBox 44"/>
              <p:cNvSpPr txBox="1"/>
              <p:nvPr/>
            </p:nvSpPr>
            <p:spPr>
              <a:xfrm>
                <a:off x="2021502" y="2748860"/>
                <a:ext cx="307075" cy="6099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4</m:t>
                          </m:r>
                        </m:num>
                        <m:den>
                          <m:r>
                            <a:rPr lang="en-US" b="0" i="1" smtClean="0">
                              <a:latin typeface="Cambria Math" panose="02040503050406030204" pitchFamily="18" charset="0"/>
                            </a:rPr>
                            <m:t>6</m:t>
                          </m:r>
                        </m:den>
                      </m:f>
                    </m:oMath>
                  </m:oMathPara>
                </a14:m>
                <a:endParaRPr lang="en-US" dirty="0"/>
              </a:p>
            </p:txBody>
          </p:sp>
        </mc:Choice>
        <mc:Fallback xmlns="">
          <p:sp>
            <p:nvSpPr>
              <p:cNvPr id="45" name="TextBox 44"/>
              <p:cNvSpPr txBox="1">
                <a:spLocks noRot="1" noChangeAspect="1" noMove="1" noResize="1" noEditPoints="1" noAdjustHandles="1" noChangeArrowheads="1" noChangeShapeType="1" noTextEdit="1"/>
              </p:cNvSpPr>
              <p:nvPr/>
            </p:nvSpPr>
            <p:spPr>
              <a:xfrm>
                <a:off x="2021502" y="2748860"/>
                <a:ext cx="307075" cy="609911"/>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4" name="TextBox 53"/>
              <p:cNvSpPr txBox="1"/>
              <p:nvPr/>
            </p:nvSpPr>
            <p:spPr>
              <a:xfrm>
                <a:off x="1016759" y="4113873"/>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6</m:t>
                          </m:r>
                        </m:den>
                      </m:f>
                    </m:oMath>
                  </m:oMathPara>
                </a14:m>
                <a:endParaRPr lang="en-US" dirty="0"/>
              </a:p>
            </p:txBody>
          </p:sp>
        </mc:Choice>
        <mc:Fallback xmlns="">
          <p:sp>
            <p:nvSpPr>
              <p:cNvPr id="54" name="TextBox 53"/>
              <p:cNvSpPr txBox="1">
                <a:spLocks noRot="1" noChangeAspect="1" noMove="1" noResize="1" noEditPoints="1" noAdjustHandles="1" noChangeArrowheads="1" noChangeShapeType="1" noTextEdit="1"/>
              </p:cNvSpPr>
              <p:nvPr/>
            </p:nvSpPr>
            <p:spPr>
              <a:xfrm>
                <a:off x="1016759" y="4113873"/>
                <a:ext cx="307075" cy="634789"/>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5" name="TextBox 54"/>
              <p:cNvSpPr txBox="1"/>
              <p:nvPr/>
            </p:nvSpPr>
            <p:spPr>
              <a:xfrm>
                <a:off x="1920922" y="3746219"/>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3</m:t>
                          </m:r>
                        </m:den>
                      </m:f>
                    </m:oMath>
                  </m:oMathPara>
                </a14:m>
                <a:endParaRPr lang="en-US" dirty="0"/>
              </a:p>
            </p:txBody>
          </p:sp>
        </mc:Choice>
        <mc:Fallback xmlns="">
          <p:sp>
            <p:nvSpPr>
              <p:cNvPr id="55" name="TextBox 54"/>
              <p:cNvSpPr txBox="1">
                <a:spLocks noRot="1" noChangeAspect="1" noMove="1" noResize="1" noEditPoints="1" noAdjustHandles="1" noChangeArrowheads="1" noChangeShapeType="1" noTextEdit="1"/>
              </p:cNvSpPr>
              <p:nvPr/>
            </p:nvSpPr>
            <p:spPr>
              <a:xfrm>
                <a:off x="1920922" y="3746219"/>
                <a:ext cx="307075" cy="63478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p:cNvSpPr txBox="1"/>
              <p:nvPr/>
            </p:nvSpPr>
            <p:spPr>
              <a:xfrm>
                <a:off x="2674039" y="4179208"/>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2</m:t>
                          </m:r>
                        </m:num>
                        <m:den>
                          <m:r>
                            <a:rPr lang="en-US" b="0" i="1" smtClean="0">
                              <a:latin typeface="Cambria Math" panose="02040503050406030204" pitchFamily="18" charset="0"/>
                            </a:rPr>
                            <m:t>3</m:t>
                          </m:r>
                        </m:den>
                      </m:f>
                    </m:oMath>
                  </m:oMathPara>
                </a14:m>
                <a:endParaRPr lang="en-US" dirty="0"/>
              </a:p>
            </p:txBody>
          </p:sp>
        </mc:Choice>
        <mc:Fallback xmlns="">
          <p:sp>
            <p:nvSpPr>
              <p:cNvPr id="56" name="TextBox 55"/>
              <p:cNvSpPr txBox="1">
                <a:spLocks noRot="1" noChangeAspect="1" noMove="1" noResize="1" noEditPoints="1" noAdjustHandles="1" noChangeArrowheads="1" noChangeShapeType="1" noTextEdit="1"/>
              </p:cNvSpPr>
              <p:nvPr/>
            </p:nvSpPr>
            <p:spPr>
              <a:xfrm>
                <a:off x="2674039" y="4179208"/>
                <a:ext cx="307075" cy="634789"/>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p:cNvSpPr txBox="1"/>
              <p:nvPr/>
            </p:nvSpPr>
            <p:spPr>
              <a:xfrm>
                <a:off x="555291" y="5444159"/>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oMath>
                  </m:oMathPara>
                </a14:m>
                <a:endParaRPr lang="en-US" dirty="0"/>
              </a:p>
            </p:txBody>
          </p:sp>
        </mc:Choice>
        <mc:Fallback xmlns="">
          <p:sp>
            <p:nvSpPr>
              <p:cNvPr id="57" name="TextBox 56"/>
              <p:cNvSpPr txBox="1">
                <a:spLocks noRot="1" noChangeAspect="1" noMove="1" noResize="1" noEditPoints="1" noAdjustHandles="1" noChangeArrowheads="1" noChangeShapeType="1" noTextEdit="1"/>
              </p:cNvSpPr>
              <p:nvPr/>
            </p:nvSpPr>
            <p:spPr>
              <a:xfrm>
                <a:off x="555291" y="5444159"/>
                <a:ext cx="307075" cy="634789"/>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p:cNvSpPr txBox="1"/>
              <p:nvPr/>
            </p:nvSpPr>
            <p:spPr>
              <a:xfrm>
                <a:off x="1878168" y="5165339"/>
                <a:ext cx="307075"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5</m:t>
                          </m:r>
                        </m:num>
                        <m:den>
                          <m:r>
                            <a:rPr lang="en-US" b="0" i="1" smtClean="0">
                              <a:latin typeface="Cambria Math" panose="02040503050406030204" pitchFamily="18" charset="0"/>
                            </a:rPr>
                            <m:t>9</m:t>
                          </m:r>
                        </m:den>
                      </m:f>
                    </m:oMath>
                  </m:oMathPara>
                </a14:m>
                <a:endParaRPr lang="en-US" dirty="0"/>
              </a:p>
            </p:txBody>
          </p:sp>
        </mc:Choice>
        <mc:Fallback xmlns="">
          <p:sp>
            <p:nvSpPr>
              <p:cNvPr id="58" name="TextBox 57"/>
              <p:cNvSpPr txBox="1">
                <a:spLocks noRot="1" noChangeAspect="1" noMove="1" noResize="1" noEditPoints="1" noAdjustHandles="1" noChangeArrowheads="1" noChangeShapeType="1" noTextEdit="1"/>
              </p:cNvSpPr>
              <p:nvPr/>
            </p:nvSpPr>
            <p:spPr>
              <a:xfrm>
                <a:off x="1878168" y="5165339"/>
                <a:ext cx="307075" cy="634789"/>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TextBox 58"/>
              <p:cNvSpPr txBox="1"/>
              <p:nvPr/>
            </p:nvSpPr>
            <p:spPr>
              <a:xfrm>
                <a:off x="2598975" y="5693559"/>
                <a:ext cx="307075" cy="6099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4</m:t>
                          </m:r>
                        </m:num>
                        <m:den>
                          <m:r>
                            <a:rPr lang="en-US" b="0" i="1" smtClean="0">
                              <a:latin typeface="Cambria Math" panose="02040503050406030204" pitchFamily="18" charset="0"/>
                            </a:rPr>
                            <m:t>9</m:t>
                          </m:r>
                        </m:den>
                      </m:f>
                    </m:oMath>
                  </m:oMathPara>
                </a14:m>
                <a:endParaRPr lang="en-US" dirty="0"/>
              </a:p>
            </p:txBody>
          </p:sp>
        </mc:Choice>
        <mc:Fallback xmlns="">
          <p:sp>
            <p:nvSpPr>
              <p:cNvPr id="59" name="TextBox 58"/>
              <p:cNvSpPr txBox="1">
                <a:spLocks noRot="1" noChangeAspect="1" noMove="1" noResize="1" noEditPoints="1" noAdjustHandles="1" noChangeArrowheads="1" noChangeShapeType="1" noTextEdit="1"/>
              </p:cNvSpPr>
              <p:nvPr/>
            </p:nvSpPr>
            <p:spPr>
              <a:xfrm>
                <a:off x="2598975" y="5693559"/>
                <a:ext cx="307075" cy="609911"/>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p:cNvSpPr txBox="1"/>
              <p:nvPr/>
            </p:nvSpPr>
            <p:spPr>
              <a:xfrm>
                <a:off x="780018" y="3115915"/>
                <a:ext cx="32157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oMath>
                  </m:oMathPara>
                </a14:m>
                <a:endParaRPr lang="en-US" dirty="0"/>
              </a:p>
            </p:txBody>
          </p:sp>
        </mc:Choice>
        <mc:Fallback xmlns="">
          <p:sp>
            <p:nvSpPr>
              <p:cNvPr id="60" name="TextBox 59"/>
              <p:cNvSpPr txBox="1">
                <a:spLocks noRot="1" noChangeAspect="1" noMove="1" noResize="1" noEditPoints="1" noAdjustHandles="1" noChangeArrowheads="1" noChangeShapeType="1" noTextEdit="1"/>
              </p:cNvSpPr>
              <p:nvPr/>
            </p:nvSpPr>
            <p:spPr>
              <a:xfrm>
                <a:off x="780018" y="3115915"/>
                <a:ext cx="321577" cy="369332"/>
              </a:xfrm>
              <a:prstGeom prst="rect">
                <a:avLst/>
              </a:prstGeom>
              <a:blipFill>
                <a:blip r:embed="rId13"/>
                <a:stretch>
                  <a:fillRect r="-169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 name="TextBox 60"/>
              <p:cNvSpPr txBox="1"/>
              <p:nvPr/>
            </p:nvSpPr>
            <p:spPr>
              <a:xfrm>
                <a:off x="1329804" y="4347141"/>
                <a:ext cx="32157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2</m:t>
                          </m:r>
                        </m:sub>
                      </m:sSub>
                    </m:oMath>
                  </m:oMathPara>
                </a14:m>
                <a:endParaRPr lang="en-US" dirty="0"/>
              </a:p>
            </p:txBody>
          </p:sp>
        </mc:Choice>
        <mc:Fallback xmlns="">
          <p:sp>
            <p:nvSpPr>
              <p:cNvPr id="61" name="TextBox 60"/>
              <p:cNvSpPr txBox="1">
                <a:spLocks noRot="1" noChangeAspect="1" noMove="1" noResize="1" noEditPoints="1" noAdjustHandles="1" noChangeArrowheads="1" noChangeShapeType="1" noTextEdit="1"/>
              </p:cNvSpPr>
              <p:nvPr/>
            </p:nvSpPr>
            <p:spPr>
              <a:xfrm>
                <a:off x="1329804" y="4347141"/>
                <a:ext cx="321577" cy="369332"/>
              </a:xfrm>
              <a:prstGeom prst="rect">
                <a:avLst/>
              </a:prstGeom>
              <a:blipFill>
                <a:blip r:embed="rId14"/>
                <a:stretch>
                  <a:fillRect r="-207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 name="TextBox 61"/>
              <p:cNvSpPr txBox="1"/>
              <p:nvPr/>
            </p:nvSpPr>
            <p:spPr>
              <a:xfrm>
                <a:off x="1139159" y="6347412"/>
                <a:ext cx="32157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3</m:t>
                          </m:r>
                        </m:sub>
                      </m:sSub>
                    </m:oMath>
                  </m:oMathPara>
                </a14:m>
                <a:endParaRPr lang="en-US" dirty="0"/>
              </a:p>
            </p:txBody>
          </p:sp>
        </mc:Choice>
        <mc:Fallback xmlns="">
          <p:sp>
            <p:nvSpPr>
              <p:cNvPr id="62" name="TextBox 61"/>
              <p:cNvSpPr txBox="1">
                <a:spLocks noRot="1" noChangeAspect="1" noMove="1" noResize="1" noEditPoints="1" noAdjustHandles="1" noChangeArrowheads="1" noChangeShapeType="1" noTextEdit="1"/>
              </p:cNvSpPr>
              <p:nvPr/>
            </p:nvSpPr>
            <p:spPr>
              <a:xfrm>
                <a:off x="1139159" y="6347412"/>
                <a:ext cx="321577" cy="369332"/>
              </a:xfrm>
              <a:prstGeom prst="rect">
                <a:avLst/>
              </a:prstGeom>
              <a:blipFill>
                <a:blip r:embed="rId15"/>
                <a:stretch>
                  <a:fillRect r="-18868"/>
                </a:stretch>
              </a:blipFill>
            </p:spPr>
            <p:txBody>
              <a:bodyPr/>
              <a:lstStyle/>
              <a:p>
                <a:r>
                  <a:rPr lang="en-US">
                    <a:noFill/>
                  </a:rPr>
                  <a:t> </a:t>
                </a:r>
              </a:p>
            </p:txBody>
          </p:sp>
        </mc:Fallback>
      </mc:AlternateContent>
      <p:sp>
        <p:nvSpPr>
          <p:cNvPr id="63" name="TextBox 62"/>
          <p:cNvSpPr txBox="1"/>
          <p:nvPr/>
        </p:nvSpPr>
        <p:spPr>
          <a:xfrm>
            <a:off x="2531111" y="1901540"/>
            <a:ext cx="299397" cy="369332"/>
          </a:xfrm>
          <a:prstGeom prst="rect">
            <a:avLst/>
          </a:prstGeom>
          <a:noFill/>
        </p:spPr>
        <p:txBody>
          <a:bodyPr wrap="square" rtlCol="0">
            <a:spAutoFit/>
          </a:bodyPr>
          <a:lstStyle/>
          <a:p>
            <a:r>
              <a:rPr lang="en-US" dirty="0"/>
              <a:t>R</a:t>
            </a:r>
          </a:p>
        </p:txBody>
      </p:sp>
      <p:sp>
        <p:nvSpPr>
          <p:cNvPr id="64" name="TextBox 63"/>
          <p:cNvSpPr txBox="1"/>
          <p:nvPr/>
        </p:nvSpPr>
        <p:spPr>
          <a:xfrm>
            <a:off x="3132196" y="3678574"/>
            <a:ext cx="299397" cy="369332"/>
          </a:xfrm>
          <a:prstGeom prst="rect">
            <a:avLst/>
          </a:prstGeom>
          <a:noFill/>
        </p:spPr>
        <p:txBody>
          <a:bodyPr wrap="square" rtlCol="0">
            <a:spAutoFit/>
          </a:bodyPr>
          <a:lstStyle/>
          <a:p>
            <a:r>
              <a:rPr lang="en-US" dirty="0"/>
              <a:t>R</a:t>
            </a:r>
          </a:p>
        </p:txBody>
      </p:sp>
      <p:sp>
        <p:nvSpPr>
          <p:cNvPr id="65" name="TextBox 64"/>
          <p:cNvSpPr txBox="1"/>
          <p:nvPr/>
        </p:nvSpPr>
        <p:spPr>
          <a:xfrm>
            <a:off x="3186790" y="5155865"/>
            <a:ext cx="299397" cy="369332"/>
          </a:xfrm>
          <a:prstGeom prst="rect">
            <a:avLst/>
          </a:prstGeom>
          <a:noFill/>
        </p:spPr>
        <p:txBody>
          <a:bodyPr wrap="square" rtlCol="0">
            <a:spAutoFit/>
          </a:bodyPr>
          <a:lstStyle/>
          <a:p>
            <a:r>
              <a:rPr lang="en-US" dirty="0"/>
              <a:t>R</a:t>
            </a:r>
          </a:p>
        </p:txBody>
      </p:sp>
      <p:sp>
        <p:nvSpPr>
          <p:cNvPr id="66" name="TextBox 65"/>
          <p:cNvSpPr txBox="1"/>
          <p:nvPr/>
        </p:nvSpPr>
        <p:spPr>
          <a:xfrm>
            <a:off x="3106180" y="3224932"/>
            <a:ext cx="299397" cy="369332"/>
          </a:xfrm>
          <a:prstGeom prst="rect">
            <a:avLst/>
          </a:prstGeom>
          <a:noFill/>
        </p:spPr>
        <p:txBody>
          <a:bodyPr wrap="square" rtlCol="0">
            <a:spAutoFit/>
          </a:bodyPr>
          <a:lstStyle/>
          <a:p>
            <a:r>
              <a:rPr lang="en-US" dirty="0"/>
              <a:t>B</a:t>
            </a:r>
          </a:p>
        </p:txBody>
      </p:sp>
      <p:sp>
        <p:nvSpPr>
          <p:cNvPr id="69" name="TextBox 68"/>
          <p:cNvSpPr txBox="1"/>
          <p:nvPr/>
        </p:nvSpPr>
        <p:spPr>
          <a:xfrm>
            <a:off x="3529720" y="4620105"/>
            <a:ext cx="299397" cy="369332"/>
          </a:xfrm>
          <a:prstGeom prst="rect">
            <a:avLst/>
          </a:prstGeom>
          <a:noFill/>
        </p:spPr>
        <p:txBody>
          <a:bodyPr wrap="square" rtlCol="0">
            <a:spAutoFit/>
          </a:bodyPr>
          <a:lstStyle/>
          <a:p>
            <a:r>
              <a:rPr lang="en-US" dirty="0"/>
              <a:t>B</a:t>
            </a:r>
          </a:p>
        </p:txBody>
      </p:sp>
      <p:sp>
        <p:nvSpPr>
          <p:cNvPr id="70" name="TextBox 69"/>
          <p:cNvSpPr txBox="1"/>
          <p:nvPr/>
        </p:nvSpPr>
        <p:spPr>
          <a:xfrm>
            <a:off x="3432307" y="6124987"/>
            <a:ext cx="299397" cy="369332"/>
          </a:xfrm>
          <a:prstGeom prst="rect">
            <a:avLst/>
          </a:prstGeom>
          <a:noFill/>
        </p:spPr>
        <p:txBody>
          <a:bodyPr wrap="square" rtlCol="0">
            <a:spAutoFit/>
          </a:bodyPr>
          <a:lstStyle/>
          <a:p>
            <a:r>
              <a:rPr lang="en-US" dirty="0"/>
              <a:t>B</a:t>
            </a:r>
          </a:p>
        </p:txBody>
      </p:sp>
      <p:sp>
        <p:nvSpPr>
          <p:cNvPr id="7" name="Footer Placeholder 6">
            <a:extLst>
              <a:ext uri="{FF2B5EF4-FFF2-40B4-BE49-F238E27FC236}">
                <a16:creationId xmlns:a16="http://schemas.microsoft.com/office/drawing/2014/main" id="{68D7D72A-C648-44AF-9580-7161E6A8844A}"/>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3636735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853699" y="547220"/>
                <a:ext cx="6096000" cy="3568606"/>
              </a:xfrm>
              <a:prstGeom prst="rect">
                <a:avLst/>
              </a:prstGeom>
            </p:spPr>
            <p:txBody>
              <a:bodyPr>
                <a:spAutoFit/>
              </a:bodyPr>
              <a:lstStyle/>
              <a:p>
                <a:pPr algn="ctr"/>
                <a:r>
                  <a:rPr lang="en-US" sz="2400" dirty="0">
                    <a:latin typeface="Times New Roman" panose="02020603050405020304" pitchFamily="18" charset="0"/>
                    <a:cs typeface="Times New Roman" panose="02020603050405020304" pitchFamily="18" charset="0"/>
                  </a:rPr>
                  <a:t>Probability of drawing from a </a:t>
                </a:r>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𝐵</m:t>
                        </m:r>
                      </m:e>
                      <m:sub>
                        <m:r>
                          <a:rPr lang="en-US" sz="2400" i="1">
                            <a:latin typeface="Cambria Math" panose="02040503050406030204" pitchFamily="18" charset="0"/>
                            <a:cs typeface="Times New Roman" panose="02020603050405020304" pitchFamily="18" charset="0"/>
                          </a:rPr>
                          <m:t>1</m:t>
                        </m:r>
                      </m:sub>
                    </m:sSub>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assuming that a Red ball is drawn</a:t>
                </a:r>
              </a:p>
              <a:p>
                <a:pPr algn="ct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cs typeface="Times New Roman" panose="02020603050405020304" pitchFamily="18" charset="0"/>
                        </a:rPr>
                        <m:t>𝑃</m:t>
                      </m:r>
                      <m:d>
                        <m:dPr>
                          <m:ctrlPr>
                            <a:rPr lang="en-US" sz="2400" i="1">
                              <a:latin typeface="Cambria Math" panose="02040503050406030204" pitchFamily="18" charset="0"/>
                              <a:cs typeface="Times New Roman" panose="02020603050405020304" pitchFamily="18" charset="0"/>
                            </a:rPr>
                          </m:ctrlPr>
                        </m:dPr>
                        <m:e>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𝐵</m:t>
                              </m:r>
                            </m:e>
                            <m:sub>
                              <m:r>
                                <a:rPr lang="en-US" sz="2400" i="1">
                                  <a:latin typeface="Cambria Math" panose="02040503050406030204" pitchFamily="18" charset="0"/>
                                  <a:cs typeface="Times New Roman" panose="02020603050405020304" pitchFamily="18" charset="0"/>
                                </a:rPr>
                                <m:t>1</m:t>
                              </m:r>
                            </m:sub>
                          </m:sSub>
                        </m:e>
                        <m:e>
                          <m:r>
                            <a:rPr lang="en-US" sz="2400" i="1">
                              <a:latin typeface="Cambria Math" panose="02040503050406030204" pitchFamily="18" charset="0"/>
                              <a:cs typeface="Times New Roman" panose="02020603050405020304" pitchFamily="18" charset="0"/>
                            </a:rPr>
                            <m:t>𝑅</m:t>
                          </m:r>
                        </m:e>
                      </m:d>
                      <m:r>
                        <a:rPr lang="en-US" sz="2400" i="1">
                          <a:latin typeface="Cambria Math" panose="02040503050406030204" pitchFamily="18" charset="0"/>
                          <a:cs typeface="Times New Roman" panose="02020603050405020304" pitchFamily="18" charset="0"/>
                        </a:rPr>
                        <m:t>=</m:t>
                      </m:r>
                      <m:f>
                        <m:fPr>
                          <m:ctrlPr>
                            <a:rPr lang="en-US" sz="2400" i="1">
                              <a:latin typeface="Cambria Math" panose="02040503050406030204" pitchFamily="18" charset="0"/>
                              <a:cs typeface="Times New Roman" panose="02020603050405020304" pitchFamily="18" charset="0"/>
                            </a:rPr>
                          </m:ctrlPr>
                        </m:fPr>
                        <m:num>
                          <m:r>
                            <a:rPr lang="en-US" sz="2400" i="1">
                              <a:latin typeface="Cambria Math" panose="02040503050406030204" pitchFamily="18" charset="0"/>
                              <a:cs typeface="Times New Roman" panose="02020603050405020304" pitchFamily="18" charset="0"/>
                            </a:rPr>
                            <m:t>𝑃</m:t>
                          </m:r>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𝑅</m:t>
                              </m:r>
                            </m:e>
                            <m:e>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𝐵</m:t>
                                  </m:r>
                                </m:e>
                                <m:sub>
                                  <m:r>
                                    <a:rPr lang="en-US" sz="2400" i="1">
                                      <a:latin typeface="Cambria Math" panose="02040503050406030204" pitchFamily="18" charset="0"/>
                                      <a:cs typeface="Times New Roman" panose="02020603050405020304" pitchFamily="18" charset="0"/>
                                    </a:rPr>
                                    <m:t>1</m:t>
                                  </m:r>
                                </m:sub>
                              </m:sSub>
                            </m:e>
                          </m:d>
                          <m:r>
                            <a:rPr lang="en-US" sz="2400" i="1">
                              <a:latin typeface="Cambria Math" panose="02040503050406030204" pitchFamily="18" charset="0"/>
                              <a:cs typeface="Times New Roman" panose="02020603050405020304" pitchFamily="18" charset="0"/>
                            </a:rPr>
                            <m:t> .  </m:t>
                          </m:r>
                          <m:r>
                            <a:rPr lang="en-US" sz="2400" i="1">
                              <a:latin typeface="Cambria Math" panose="02040503050406030204" pitchFamily="18" charset="0"/>
                              <a:cs typeface="Times New Roman" panose="02020603050405020304" pitchFamily="18" charset="0"/>
                            </a:rPr>
                            <m:t>𝑃</m:t>
                          </m:r>
                          <m:r>
                            <a:rPr lang="en-US" sz="2400" i="1">
                              <a:latin typeface="Cambria Math" panose="02040503050406030204" pitchFamily="18" charset="0"/>
                              <a:cs typeface="Times New Roman" panose="02020603050405020304" pitchFamily="18" charset="0"/>
                            </a:rPr>
                            <m:t>(</m:t>
                          </m:r>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𝐵</m:t>
                              </m:r>
                            </m:e>
                            <m:sub>
                              <m:r>
                                <a:rPr lang="en-US" sz="2400" i="1">
                                  <a:latin typeface="Cambria Math" panose="02040503050406030204" pitchFamily="18" charset="0"/>
                                  <a:cs typeface="Times New Roman" panose="02020603050405020304" pitchFamily="18" charset="0"/>
                                </a:rPr>
                                <m:t>1</m:t>
                              </m:r>
                            </m:sub>
                          </m:sSub>
                          <m:r>
                            <a:rPr lang="en-US" sz="2400" i="1">
                              <a:latin typeface="Cambria Math" panose="02040503050406030204" pitchFamily="18" charset="0"/>
                              <a:cs typeface="Times New Roman" panose="02020603050405020304" pitchFamily="18" charset="0"/>
                            </a:rPr>
                            <m:t>)</m:t>
                          </m:r>
                        </m:num>
                        <m:den>
                          <m:r>
                            <a:rPr lang="en-US" sz="2400" i="1">
                              <a:latin typeface="Cambria Math" panose="02040503050406030204" pitchFamily="18" charset="0"/>
                              <a:cs typeface="Times New Roman" panose="02020603050405020304" pitchFamily="18" charset="0"/>
                            </a:rPr>
                            <m:t>𝑃</m:t>
                          </m:r>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𝑅</m:t>
                          </m:r>
                          <m:r>
                            <a:rPr lang="en-US" sz="2400" i="1">
                              <a:latin typeface="Cambria Math" panose="02040503050406030204" pitchFamily="18" charset="0"/>
                              <a:cs typeface="Times New Roman" panose="02020603050405020304" pitchFamily="18" charset="0"/>
                            </a:rPr>
                            <m:t>)</m:t>
                          </m:r>
                        </m:den>
                      </m:f>
                    </m:oMath>
                  </m:oMathPara>
                </a14:m>
                <a:endParaRPr lang="en-US" sz="2400" i="1" dirty="0">
                  <a:latin typeface="Times New Roman" panose="02020603050405020304" pitchFamily="18" charset="0"/>
                  <a:cs typeface="Times New Roman" panose="02020603050405020304" pitchFamily="18" charset="0"/>
                </a:endParaRPr>
              </a:p>
              <a:p>
                <a:pPr algn="ct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cs typeface="Times New Roman" panose="02020603050405020304" pitchFamily="18" charset="0"/>
                        </a:rPr>
                        <m:t>=</m:t>
                      </m:r>
                      <m:f>
                        <m:fPr>
                          <m:ctrlPr>
                            <a:rPr lang="en-US" sz="2400" i="1">
                              <a:latin typeface="Cambria Math" panose="02040503050406030204" pitchFamily="18" charset="0"/>
                              <a:cs typeface="Times New Roman" panose="02020603050405020304" pitchFamily="18" charset="0"/>
                            </a:rPr>
                          </m:ctrlPr>
                        </m:fPr>
                        <m:num>
                          <m:f>
                            <m:fPr>
                              <m:ctrlPr>
                                <a:rPr lang="en-US" sz="2400" i="1">
                                  <a:latin typeface="Cambria Math" panose="02040503050406030204" pitchFamily="18" charset="0"/>
                                  <a:cs typeface="Times New Roman" panose="02020603050405020304" pitchFamily="18" charset="0"/>
                                </a:rPr>
                              </m:ctrlPr>
                            </m:fPr>
                            <m:num>
                              <m:r>
                                <a:rPr lang="en-US" sz="2400" i="1">
                                  <a:latin typeface="Cambria Math" panose="02040503050406030204" pitchFamily="18" charset="0"/>
                                  <a:cs typeface="Times New Roman" panose="02020603050405020304" pitchFamily="18" charset="0"/>
                                </a:rPr>
                                <m:t>2</m:t>
                              </m:r>
                            </m:num>
                            <m:den>
                              <m:r>
                                <a:rPr lang="en-US" sz="2400" i="1">
                                  <a:latin typeface="Cambria Math" panose="02040503050406030204" pitchFamily="18" charset="0"/>
                                  <a:cs typeface="Times New Roman" panose="02020603050405020304" pitchFamily="18" charset="0"/>
                                </a:rPr>
                                <m:t>6</m:t>
                              </m:r>
                            </m:den>
                          </m:f>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1</m:t>
                              </m:r>
                            </m:num>
                            <m:den>
                              <m:r>
                                <a:rPr lang="en-US" sz="2400" b="0" i="1" smtClean="0">
                                  <a:latin typeface="Cambria Math" panose="02040503050406030204" pitchFamily="18" charset="0"/>
                                  <a:cs typeface="Times New Roman" panose="02020603050405020304" pitchFamily="18" charset="0"/>
                                </a:rPr>
                                <m:t>3</m:t>
                              </m:r>
                            </m:den>
                          </m:f>
                        </m:num>
                        <m:den>
                          <m:f>
                            <m:fPr>
                              <m:ctrlPr>
                                <a:rPr lang="en-US" sz="240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4</m:t>
                              </m:r>
                            </m:num>
                            <m:den>
                              <m:r>
                                <a:rPr lang="en-US" sz="2400" b="0" i="1" smtClean="0">
                                  <a:latin typeface="Cambria Math" panose="02040503050406030204" pitchFamily="18" charset="0"/>
                                  <a:cs typeface="Times New Roman" panose="02020603050405020304" pitchFamily="18" charset="0"/>
                                </a:rPr>
                                <m:t>9</m:t>
                              </m:r>
                            </m:den>
                          </m:f>
                        </m:den>
                      </m:f>
                    </m:oMath>
                  </m:oMathPara>
                </a14:m>
                <a:endParaRPr lang="en-US" sz="2400" i="1" dirty="0">
                  <a:latin typeface="Cambria Math" panose="02040503050406030204" pitchFamily="18" charset="0"/>
                  <a:cs typeface="Times New Roman" panose="02020603050405020304" pitchFamily="18" charset="0"/>
                </a:endParaRPr>
              </a:p>
              <a:p>
                <a:pPr algn="ct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2</m:t>
                          </m:r>
                        </m:num>
                        <m:den>
                          <m:r>
                            <a:rPr lang="en-US" sz="2400" b="0" i="1" smtClean="0">
                              <a:latin typeface="Cambria Math" panose="02040503050406030204" pitchFamily="18" charset="0"/>
                              <a:cs typeface="Times New Roman" panose="02020603050405020304" pitchFamily="18" charset="0"/>
                            </a:rPr>
                            <m:t>8</m:t>
                          </m:r>
                        </m:den>
                      </m:f>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2" name="Rectangle 1"/>
              <p:cNvSpPr>
                <a:spLocks noRot="1" noChangeAspect="1" noMove="1" noResize="1" noEditPoints="1" noAdjustHandles="1" noChangeArrowheads="1" noChangeShapeType="1" noTextEdit="1"/>
              </p:cNvSpPr>
              <p:nvPr/>
            </p:nvSpPr>
            <p:spPr>
              <a:xfrm>
                <a:off x="853699" y="547220"/>
                <a:ext cx="6096000" cy="3568606"/>
              </a:xfrm>
              <a:prstGeom prst="rect">
                <a:avLst/>
              </a:prstGeom>
              <a:blipFill>
                <a:blip r:embed="rId2"/>
                <a:stretch>
                  <a:fillRect l="-500" t="-1368" r="-1800"/>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7863671" y="483689"/>
            <a:ext cx="2918061" cy="3273170"/>
          </a:xfrm>
          <a:prstGeom prst="rect">
            <a:avLst/>
          </a:prstGeom>
        </p:spPr>
      </p:pic>
      <p:sp>
        <p:nvSpPr>
          <p:cNvPr id="6" name="Oval 5"/>
          <p:cNvSpPr/>
          <p:nvPr/>
        </p:nvSpPr>
        <p:spPr>
          <a:xfrm>
            <a:off x="8434031" y="2235416"/>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8859386" y="2750018"/>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9322701" y="2317403"/>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425059" y="2938565"/>
            <a:ext cx="204717" cy="1922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8372614" y="2631303"/>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677911" y="2404577"/>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9142222" y="2631303"/>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9680661" y="2427733"/>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8972903" y="2114760"/>
            <a:ext cx="204717" cy="1922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 name="TextBox 14"/>
              <p:cNvSpPr txBox="1"/>
              <p:nvPr/>
            </p:nvSpPr>
            <p:spPr>
              <a:xfrm>
                <a:off x="8939638" y="3416879"/>
                <a:ext cx="609884"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3</m:t>
                          </m:r>
                        </m:sub>
                      </m:sSub>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8939638" y="3416879"/>
                <a:ext cx="609884" cy="461665"/>
              </a:xfrm>
              <a:prstGeom prst="rect">
                <a:avLst/>
              </a:prstGeom>
              <a:blipFill>
                <a:blip r:embed="rId4"/>
                <a:stretch>
                  <a:fillRect b="-2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591402" y="4599296"/>
                <a:ext cx="11063785" cy="1613262"/>
              </a:xfrm>
              <a:prstGeom prst="rect">
                <a:avLst/>
              </a:prstGeom>
              <a:noFill/>
            </p:spPr>
            <p:txBody>
              <a:bodyPr wrap="square" rtlCol="0">
                <a:spAutoFit/>
              </a:bodyPr>
              <a:lstStyle/>
              <a:p>
                <a:r>
                  <a:rPr lang="en-US" sz="2400" i="1" dirty="0">
                    <a:latin typeface="Times New Roman" panose="02020603050405020304" pitchFamily="18" charset="0"/>
                    <a:cs typeface="Times New Roman" panose="02020603050405020304" pitchFamily="18" charset="0"/>
                  </a:rPr>
                  <a:t>Summary:</a:t>
                </a:r>
                <a:r>
                  <a:rPr lang="en-US" sz="2400" dirty="0">
                    <a:latin typeface="Times New Roman" panose="02020603050405020304" pitchFamily="18" charset="0"/>
                    <a:cs typeface="Times New Roman" panose="02020603050405020304" pitchFamily="18" charset="0"/>
                  </a:rPr>
                  <a:t> It is a formula that tells you how to calculate conditional probabilities or the probability you should have assigned to a hypothesis given a piece of evidence.</a:t>
                </a:r>
              </a:p>
              <a:p>
                <a:pPr algn="ct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𝐻</m:t>
                          </m:r>
                        </m:e>
                        <m:e>
                          <m:r>
                            <a:rPr lang="en-US" sz="2400" b="0" i="1" smtClean="0">
                              <a:latin typeface="Cambria Math" panose="02040503050406030204" pitchFamily="18" charset="0"/>
                              <a:cs typeface="Times New Roman" panose="02020603050405020304" pitchFamily="18" charset="0"/>
                            </a:rPr>
                            <m:t>𝐸</m:t>
                          </m:r>
                        </m:e>
                      </m:d>
                      <m:r>
                        <a:rPr lang="en-US" sz="2400" b="0" i="1" smtClean="0">
                          <a:latin typeface="Cambria Math" panose="02040503050406030204" pitchFamily="18" charset="0"/>
                          <a:cs typeface="Times New Roman" panose="02020603050405020304" pitchFamily="18" charset="0"/>
                        </a:rPr>
                        <m:t>=</m:t>
                      </m:r>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𝑃</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𝐸</m:t>
                              </m:r>
                            </m:e>
                            <m:e>
                              <m:r>
                                <a:rPr lang="en-US" sz="2400" b="0" i="1" smtClean="0">
                                  <a:latin typeface="Cambria Math" panose="02040503050406030204" pitchFamily="18" charset="0"/>
                                  <a:cs typeface="Times New Roman" panose="02020603050405020304" pitchFamily="18" charset="0"/>
                                </a:rPr>
                                <m:t>𝐻</m:t>
                              </m:r>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𝐻</m:t>
                          </m:r>
                          <m:r>
                            <a:rPr lang="en-US" sz="2400" b="0" i="1" smtClean="0">
                              <a:latin typeface="Cambria Math" panose="02040503050406030204" pitchFamily="18" charset="0"/>
                              <a:cs typeface="Times New Roman" panose="02020603050405020304" pitchFamily="18" charset="0"/>
                            </a:rPr>
                            <m:t>)</m:t>
                          </m:r>
                        </m:num>
                        <m:den>
                          <m:r>
                            <a:rPr lang="en-US" sz="2400" b="0" i="1" smtClean="0">
                              <a:latin typeface="Cambria Math" panose="02040503050406030204" pitchFamily="18" charset="0"/>
                              <a:cs typeface="Times New Roman" panose="02020603050405020304" pitchFamily="18" charset="0"/>
                            </a:rPr>
                            <m:t>𝑃</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𝐸</m:t>
                          </m:r>
                          <m:r>
                            <a:rPr lang="en-US" sz="2400" b="0" i="1" smtClean="0">
                              <a:latin typeface="Cambria Math" panose="02040503050406030204" pitchFamily="18" charset="0"/>
                              <a:cs typeface="Times New Roman" panose="02020603050405020304" pitchFamily="18" charset="0"/>
                            </a:rPr>
                            <m:t>)</m:t>
                          </m:r>
                        </m:den>
                      </m:f>
                    </m:oMath>
                  </m:oMathPara>
                </a14:m>
                <a:endParaRPr lang="en-US" sz="2400" dirty="0">
                  <a:latin typeface="Times New Roman" panose="02020603050405020304" pitchFamily="18" charset="0"/>
                  <a:cs typeface="Times New Roman" panose="02020603050405020304" pitchFamily="18" charset="0"/>
                </a:endParaRPr>
              </a:p>
            </p:txBody>
          </p:sp>
        </mc:Choice>
        <mc:Fallback xmlns="">
          <p:sp>
            <p:nvSpPr>
              <p:cNvPr id="16" name="TextBox 15"/>
              <p:cNvSpPr txBox="1">
                <a:spLocks noRot="1" noChangeAspect="1" noMove="1" noResize="1" noEditPoints="1" noAdjustHandles="1" noChangeArrowheads="1" noChangeShapeType="1" noTextEdit="1"/>
              </p:cNvSpPr>
              <p:nvPr/>
            </p:nvSpPr>
            <p:spPr>
              <a:xfrm>
                <a:off x="591402" y="4599296"/>
                <a:ext cx="11063785" cy="1613262"/>
              </a:xfrm>
              <a:prstGeom prst="rect">
                <a:avLst/>
              </a:prstGeom>
              <a:blipFill>
                <a:blip r:embed="rId5"/>
                <a:stretch>
                  <a:fillRect l="-826" t="-3019"/>
                </a:stretch>
              </a:blipFill>
            </p:spPr>
            <p:txBody>
              <a:bodyPr/>
              <a:lstStyle/>
              <a:p>
                <a:r>
                  <a:rPr lang="en-US">
                    <a:noFill/>
                  </a:rPr>
                  <a:t> </a:t>
                </a:r>
              </a:p>
            </p:txBody>
          </p:sp>
        </mc:Fallback>
      </mc:AlternateContent>
      <p:sp>
        <p:nvSpPr>
          <p:cNvPr id="4" name="Footer Placeholder 3">
            <a:extLst>
              <a:ext uri="{FF2B5EF4-FFF2-40B4-BE49-F238E27FC236}">
                <a16:creationId xmlns:a16="http://schemas.microsoft.com/office/drawing/2014/main" id="{6B73C25F-85F5-4098-922A-CD92AA1B217C}"/>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3179897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27797" y="362635"/>
            <a:ext cx="10699844" cy="1323439"/>
          </a:xfrm>
          <a:prstGeom prst="rect">
            <a:avLst/>
          </a:prstGeom>
        </p:spPr>
        <p:txBody>
          <a:bodyPr wrap="square">
            <a:spAutoFit/>
          </a:bodyPr>
          <a:lstStyle/>
          <a:p>
            <a:r>
              <a:rPr lang="en-US" sz="4000" b="1" dirty="0">
                <a:latin typeface="Times New Roman" panose="02020603050405020304" pitchFamily="18" charset="0"/>
                <a:cs typeface="Times New Roman" panose="02020603050405020304" pitchFamily="18" charset="0"/>
              </a:rPr>
              <a:t>BAYES-BASED CONFIDENCE MEASURE IN SPEECH RECOGNITION</a:t>
            </a:r>
          </a:p>
        </p:txBody>
      </p:sp>
      <p:pic>
        <p:nvPicPr>
          <p:cNvPr id="3" name="Picture 2"/>
          <p:cNvPicPr>
            <a:picLocks noChangeAspect="1"/>
          </p:cNvPicPr>
          <p:nvPr/>
        </p:nvPicPr>
        <p:blipFill>
          <a:blip r:embed="rId2"/>
          <a:stretch>
            <a:fillRect/>
          </a:stretch>
        </p:blipFill>
        <p:spPr>
          <a:xfrm>
            <a:off x="0" y="1836200"/>
            <a:ext cx="6168788" cy="5021800"/>
          </a:xfrm>
          <a:prstGeom prst="rect">
            <a:avLst/>
          </a:prstGeom>
        </p:spPr>
      </p:pic>
      <p:pic>
        <p:nvPicPr>
          <p:cNvPr id="4" name="Picture 3"/>
          <p:cNvPicPr>
            <a:picLocks noChangeAspect="1"/>
          </p:cNvPicPr>
          <p:nvPr/>
        </p:nvPicPr>
        <p:blipFill>
          <a:blip r:embed="rId3"/>
          <a:stretch>
            <a:fillRect/>
          </a:stretch>
        </p:blipFill>
        <p:spPr>
          <a:xfrm>
            <a:off x="6168788" y="1836200"/>
            <a:ext cx="6023212" cy="5021800"/>
          </a:xfrm>
          <a:prstGeom prst="rect">
            <a:avLst/>
          </a:prstGeom>
        </p:spPr>
      </p:pic>
      <p:sp>
        <p:nvSpPr>
          <p:cNvPr id="6" name="Footer Placeholder 5">
            <a:extLst>
              <a:ext uri="{FF2B5EF4-FFF2-40B4-BE49-F238E27FC236}">
                <a16:creationId xmlns:a16="http://schemas.microsoft.com/office/drawing/2014/main" id="{18BBAE5C-6B38-47F9-A16F-B9E095AEA721}"/>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104751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552344" y="529819"/>
            <a:ext cx="3315055" cy="3315055"/>
          </a:xfrm>
          <a:prstGeom prst="rect">
            <a:avLst/>
          </a:prstGeom>
        </p:spPr>
      </p:pic>
      <p:sp>
        <p:nvSpPr>
          <p:cNvPr id="2" name="Rectangle 1"/>
          <p:cNvSpPr/>
          <p:nvPr/>
        </p:nvSpPr>
        <p:spPr>
          <a:xfrm>
            <a:off x="849144" y="2625926"/>
            <a:ext cx="2138149" cy="646331"/>
          </a:xfrm>
          <a:prstGeom prst="rect">
            <a:avLst/>
          </a:prstGeom>
        </p:spPr>
        <p:txBody>
          <a:bodyPr wrap="square">
            <a:spAutoFit/>
          </a:bodyPr>
          <a:lstStyle/>
          <a:p>
            <a:r>
              <a:rPr lang="en-US" dirty="0">
                <a:latin typeface="Arial" panose="020B0604020202020204" pitchFamily="34" charset="0"/>
                <a:cs typeface="Arial" panose="020B0604020202020204" pitchFamily="34" charset="0"/>
              </a:rPr>
              <a:t>Automatic speech</a:t>
            </a:r>
          </a:p>
          <a:p>
            <a:r>
              <a:rPr lang="en-US" dirty="0">
                <a:latin typeface="Arial" panose="020B0604020202020204" pitchFamily="34" charset="0"/>
                <a:cs typeface="Arial" panose="020B0604020202020204" pitchFamily="34" charset="0"/>
              </a:rPr>
              <a:t>recognition (ASR)</a:t>
            </a:r>
          </a:p>
        </p:txBody>
      </p:sp>
      <p:sp>
        <p:nvSpPr>
          <p:cNvPr id="6" name="TextBox 5"/>
          <p:cNvSpPr txBox="1"/>
          <p:nvPr/>
        </p:nvSpPr>
        <p:spPr>
          <a:xfrm>
            <a:off x="8226399" y="3383209"/>
            <a:ext cx="2156346" cy="461665"/>
          </a:xfrm>
          <a:prstGeom prst="rect">
            <a:avLst/>
          </a:prstGeom>
          <a:noFill/>
          <a:ln>
            <a:solidFill>
              <a:schemeClr val="tx1"/>
            </a:solidFill>
          </a:ln>
        </p:spPr>
        <p:txBody>
          <a:bodyPr wrap="square" rtlCol="0">
            <a:spAutoFit/>
          </a:bodyPr>
          <a:lstStyle/>
          <a:p>
            <a:r>
              <a:rPr lang="en-US" sz="2400" dirty="0">
                <a:latin typeface="Arial" panose="020B0604020202020204" pitchFamily="34" charset="0"/>
                <a:cs typeface="Arial" panose="020B0604020202020204" pitchFamily="34" charset="0"/>
              </a:rPr>
              <a:t>Likelihood List</a:t>
            </a:r>
          </a:p>
        </p:txBody>
      </p:sp>
      <p:sp>
        <p:nvSpPr>
          <p:cNvPr id="14" name="Flowchart: Magnetic Disk 13"/>
          <p:cNvSpPr/>
          <p:nvPr/>
        </p:nvSpPr>
        <p:spPr>
          <a:xfrm>
            <a:off x="8719529" y="4670773"/>
            <a:ext cx="1170085" cy="1289715"/>
          </a:xfrm>
          <a:prstGeom prst="flowChartMagneticDisk">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p:cNvSpPr txBox="1"/>
          <p:nvPr/>
        </p:nvSpPr>
        <p:spPr>
          <a:xfrm>
            <a:off x="7951172" y="5960488"/>
            <a:ext cx="293746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Spanish Movies DB</a:t>
            </a:r>
          </a:p>
        </p:txBody>
      </p:sp>
      <p:cxnSp>
        <p:nvCxnSpPr>
          <p:cNvPr id="17" name="Straight Arrow Connector 16"/>
          <p:cNvCxnSpPr>
            <a:stCxn id="6" idx="2"/>
            <a:endCxn id="14" idx="1"/>
          </p:cNvCxnSpPr>
          <p:nvPr/>
        </p:nvCxnSpPr>
        <p:spPr>
          <a:xfrm>
            <a:off x="9304572" y="3844874"/>
            <a:ext cx="0" cy="8258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Line Callout 1 (Accent Bar) 19"/>
          <p:cNvSpPr/>
          <p:nvPr/>
        </p:nvSpPr>
        <p:spPr>
          <a:xfrm>
            <a:off x="6391470" y="650242"/>
            <a:ext cx="3669857" cy="1392073"/>
          </a:xfrm>
          <a:prstGeom prst="accentCallout1">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ysClr val="windowText" lastClr="000000"/>
                </a:solidFill>
                <a:latin typeface="Arial" panose="020B0604020202020204" pitchFamily="34" charset="0"/>
                <a:cs typeface="Arial" panose="020B0604020202020204" pitchFamily="34" charset="0"/>
              </a:rPr>
              <a:t>Asked questions like:</a:t>
            </a:r>
          </a:p>
          <a:p>
            <a:pPr marL="342900" indent="-342900">
              <a:buAutoNum type="arabicParenR"/>
            </a:pPr>
            <a:r>
              <a:rPr lang="en-US" sz="2400" dirty="0">
                <a:solidFill>
                  <a:sysClr val="windowText" lastClr="000000"/>
                </a:solidFill>
                <a:latin typeface="Arial" panose="020B0604020202020204" pitchFamily="34" charset="0"/>
                <a:cs typeface="Arial" panose="020B0604020202020204" pitchFamily="34" charset="0"/>
              </a:rPr>
              <a:t>Which movie?</a:t>
            </a:r>
          </a:p>
          <a:p>
            <a:pPr marL="342900" indent="-342900">
              <a:buAutoNum type="arabicParenR"/>
            </a:pPr>
            <a:r>
              <a:rPr lang="en-US" sz="2400" dirty="0">
                <a:solidFill>
                  <a:sysClr val="windowText" lastClr="000000"/>
                </a:solidFill>
                <a:latin typeface="Arial" panose="020B0604020202020204" pitchFamily="34" charset="0"/>
                <a:cs typeface="Arial" panose="020B0604020202020204" pitchFamily="34" charset="0"/>
              </a:rPr>
              <a:t>Which Area?</a:t>
            </a:r>
          </a:p>
          <a:p>
            <a:pPr marL="342900" indent="-342900">
              <a:buAutoNum type="arabicParenR"/>
            </a:pPr>
            <a:r>
              <a:rPr lang="en-US" sz="2400" dirty="0">
                <a:solidFill>
                  <a:sysClr val="windowText" lastClr="000000"/>
                </a:solidFill>
                <a:latin typeface="Arial" panose="020B0604020202020204" pitchFamily="34" charset="0"/>
                <a:cs typeface="Arial" panose="020B0604020202020204" pitchFamily="34" charset="0"/>
              </a:rPr>
              <a:t>What Time?</a:t>
            </a:r>
          </a:p>
        </p:txBody>
      </p:sp>
      <p:pic>
        <p:nvPicPr>
          <p:cNvPr id="21" name="Picture 20"/>
          <p:cNvPicPr>
            <a:picLocks noChangeAspect="1"/>
          </p:cNvPicPr>
          <p:nvPr/>
        </p:nvPicPr>
        <p:blipFill>
          <a:blip r:embed="rId3"/>
          <a:stretch>
            <a:fillRect/>
          </a:stretch>
        </p:blipFill>
        <p:spPr>
          <a:xfrm>
            <a:off x="524725" y="918466"/>
            <a:ext cx="2571750" cy="1781175"/>
          </a:xfrm>
          <a:prstGeom prst="rect">
            <a:avLst/>
          </a:prstGeom>
        </p:spPr>
      </p:pic>
      <p:cxnSp>
        <p:nvCxnSpPr>
          <p:cNvPr id="23" name="Straight Connector 22"/>
          <p:cNvCxnSpPr/>
          <p:nvPr/>
        </p:nvCxnSpPr>
        <p:spPr>
          <a:xfrm>
            <a:off x="2289436" y="1809053"/>
            <a:ext cx="1013322"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p:cNvCxnSpPr>
            <a:stCxn id="20" idx="1"/>
            <a:endCxn id="6" idx="0"/>
          </p:cNvCxnSpPr>
          <p:nvPr/>
        </p:nvCxnSpPr>
        <p:spPr>
          <a:xfrm>
            <a:off x="8226399" y="2042315"/>
            <a:ext cx="1078173" cy="134089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 name="Footer Placeholder 4">
            <a:extLst>
              <a:ext uri="{FF2B5EF4-FFF2-40B4-BE49-F238E27FC236}">
                <a16:creationId xmlns:a16="http://schemas.microsoft.com/office/drawing/2014/main" id="{4AF0F173-7331-4963-AC00-4934D346661F}"/>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318840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1321274" y="1373021"/>
                <a:ext cx="13033612" cy="162781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𝐵𝐵𝐶𝑀</m:t>
                      </m:r>
                      <m:d>
                        <m:dPr>
                          <m:ctrlPr>
                            <a:rPr lang="en-US" sz="3200" b="0" i="1" smtClean="0">
                              <a:latin typeface="Cambria Math" panose="02040503050406030204" pitchFamily="18" charset="0"/>
                            </a:rPr>
                          </m:ctrlPr>
                        </m:dPr>
                        <m:e>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𝑊𝐹</m:t>
                              </m:r>
                            </m:e>
                            <m:sub>
                              <m:r>
                                <a:rPr lang="en-US" sz="3200" b="0" i="1" smtClean="0">
                                  <a:latin typeface="Cambria Math" panose="02040503050406030204" pitchFamily="18" charset="0"/>
                                </a:rPr>
                                <m:t>𝑖</m:t>
                              </m:r>
                            </m:sub>
                          </m:sSub>
                        </m:e>
                      </m:d>
                      <m:r>
                        <a:rPr lang="en-US" sz="3200" b="0" i="1" smtClean="0">
                          <a:latin typeface="Cambria Math" panose="02040503050406030204" pitchFamily="18" charset="0"/>
                        </a:rPr>
                        <m:t>=</m:t>
                      </m:r>
                      <m:r>
                        <a:rPr lang="en-US" sz="3200" b="0" i="1" smtClean="0">
                          <a:latin typeface="Cambria Math" panose="02040503050406030204" pitchFamily="18" charset="0"/>
                        </a:rPr>
                        <m:t>𝑃</m:t>
                      </m:r>
                      <m:d>
                        <m:dPr>
                          <m:ctrlPr>
                            <a:rPr lang="en-US" sz="3200" b="0" i="1" smtClean="0">
                              <a:latin typeface="Cambria Math" panose="02040503050406030204" pitchFamily="18" charset="0"/>
                            </a:rPr>
                          </m:ctrlPr>
                        </m:dPr>
                        <m:e>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𝑤</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 </m:t>
                          </m:r>
                          <m:r>
                            <a:rPr lang="en-US" sz="3200" b="0" i="1" smtClean="0">
                              <a:latin typeface="Cambria Math" panose="02040503050406030204" pitchFamily="18" charset="0"/>
                            </a:rPr>
                            <m:t>𝑖𝑠</m:t>
                          </m:r>
                          <m:r>
                            <a:rPr lang="en-US" sz="3200" b="0" i="1" smtClean="0">
                              <a:latin typeface="Cambria Math" panose="02040503050406030204" pitchFamily="18" charset="0"/>
                            </a:rPr>
                            <m:t> </m:t>
                          </m:r>
                          <m:r>
                            <a:rPr lang="en-US" sz="3200" b="0" i="1" smtClean="0">
                              <a:latin typeface="Cambria Math" panose="02040503050406030204" pitchFamily="18" charset="0"/>
                            </a:rPr>
                            <m:t>𝑐𝑜𝑟𝑟𝑒𝑐𝑡</m:t>
                          </m:r>
                        </m:e>
                        <m:e>
                          <m:r>
                            <a:rPr lang="en-US" sz="3200" b="0" i="1" smtClean="0">
                              <a:latin typeface="Cambria Math" panose="02040503050406030204" pitchFamily="18" charset="0"/>
                            </a:rPr>
                            <m:t>𝑊</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𝐹</m:t>
                              </m:r>
                            </m:e>
                            <m:sub>
                              <m:r>
                                <a:rPr lang="en-US" sz="3200" b="0" i="1" smtClean="0">
                                  <a:latin typeface="Cambria Math" panose="02040503050406030204" pitchFamily="18" charset="0"/>
                                </a:rPr>
                                <m:t>𝑖</m:t>
                              </m:r>
                            </m:sub>
                          </m:sSub>
                        </m:e>
                      </m:d>
                    </m:oMath>
                  </m:oMathPara>
                </a14:m>
                <a:endParaRPr lang="en-US" sz="32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                                                              =</m:t>
                      </m:r>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𝑃</m:t>
                          </m:r>
                          <m:d>
                            <m:dPr>
                              <m:ctrlPr>
                                <a:rPr lang="en-US" sz="3200" b="0" i="1" smtClean="0">
                                  <a:latin typeface="Cambria Math" panose="02040503050406030204" pitchFamily="18" charset="0"/>
                                </a:rPr>
                              </m:ctrlPr>
                            </m:dPr>
                            <m:e>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𝑊𝐹</m:t>
                                  </m:r>
                                </m:e>
                                <m:sub>
                                  <m:r>
                                    <a:rPr lang="en-US" sz="3200" b="0" i="1" smtClean="0">
                                      <a:latin typeface="Cambria Math" panose="02040503050406030204" pitchFamily="18" charset="0"/>
                                    </a:rPr>
                                    <m:t>𝑖</m:t>
                                  </m:r>
                                </m:sub>
                              </m:sSub>
                            </m:e>
                            <m:e>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𝑤</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 </m:t>
                              </m:r>
                              <m:r>
                                <a:rPr lang="en-US" sz="3200" b="0" i="1" smtClean="0">
                                  <a:latin typeface="Cambria Math" panose="02040503050406030204" pitchFamily="18" charset="0"/>
                                </a:rPr>
                                <m:t>𝑖𝑠</m:t>
                              </m:r>
                              <m:r>
                                <a:rPr lang="en-US" sz="3200" b="0" i="1" smtClean="0">
                                  <a:latin typeface="Cambria Math" panose="02040503050406030204" pitchFamily="18" charset="0"/>
                                </a:rPr>
                                <m:t> </m:t>
                              </m:r>
                              <m:r>
                                <a:rPr lang="en-US" sz="3200" b="0" i="1" smtClean="0">
                                  <a:latin typeface="Cambria Math" panose="02040503050406030204" pitchFamily="18" charset="0"/>
                                </a:rPr>
                                <m:t>𝑐𝑜𝑟𝑟𝑒𝑐𝑡</m:t>
                              </m:r>
                            </m:e>
                          </m:d>
                          <m:r>
                            <a:rPr lang="en-US" sz="3200" b="0" i="1" smtClean="0">
                              <a:latin typeface="Cambria Math" panose="02040503050406030204" pitchFamily="18" charset="0"/>
                            </a:rPr>
                            <m:t>.</m:t>
                          </m:r>
                          <m:r>
                            <a:rPr lang="en-US" sz="3200" b="0" i="1" smtClean="0">
                              <a:latin typeface="Cambria Math" panose="02040503050406030204" pitchFamily="18" charset="0"/>
                            </a:rPr>
                            <m:t>𝑃</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𝑤</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 </m:t>
                          </m:r>
                          <m:r>
                            <a:rPr lang="en-US" sz="3200" b="0" i="1" smtClean="0">
                              <a:latin typeface="Cambria Math" panose="02040503050406030204" pitchFamily="18" charset="0"/>
                            </a:rPr>
                            <m:t>𝑖𝑠</m:t>
                          </m:r>
                          <m:r>
                            <a:rPr lang="en-US" sz="3200" b="0" i="1" smtClean="0">
                              <a:latin typeface="Cambria Math" panose="02040503050406030204" pitchFamily="18" charset="0"/>
                            </a:rPr>
                            <m:t> </m:t>
                          </m:r>
                          <m:r>
                            <a:rPr lang="en-US" sz="3200" b="0" i="1" smtClean="0">
                              <a:latin typeface="Cambria Math" panose="02040503050406030204" pitchFamily="18" charset="0"/>
                            </a:rPr>
                            <m:t>𝑐𝑜𝑟𝑟𝑒𝑐𝑡</m:t>
                          </m:r>
                          <m:r>
                            <a:rPr lang="en-US" sz="3200" b="0" i="1" smtClean="0">
                              <a:latin typeface="Cambria Math" panose="02040503050406030204" pitchFamily="18" charset="0"/>
                            </a:rPr>
                            <m:t>) </m:t>
                          </m:r>
                        </m:num>
                        <m:den>
                          <m:r>
                            <a:rPr lang="en-US" sz="3200" b="0" i="1" smtClean="0">
                              <a:latin typeface="Cambria Math" panose="02040503050406030204" pitchFamily="18" charset="0"/>
                            </a:rPr>
                            <m:t>𝑃</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𝑊𝐹</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den>
                      </m:f>
                    </m:oMath>
                  </m:oMathPara>
                </a14:m>
                <a:endParaRPr lang="en-US" sz="3200" dirty="0"/>
              </a:p>
            </p:txBody>
          </p:sp>
        </mc:Choice>
        <mc:Fallback xmlns="">
          <p:sp>
            <p:nvSpPr>
              <p:cNvPr id="2" name="TextBox 1"/>
              <p:cNvSpPr txBox="1">
                <a:spLocks noRot="1" noChangeAspect="1" noMove="1" noResize="1" noEditPoints="1" noAdjustHandles="1" noChangeArrowheads="1" noChangeShapeType="1" noTextEdit="1"/>
              </p:cNvSpPr>
              <p:nvPr/>
            </p:nvSpPr>
            <p:spPr>
              <a:xfrm>
                <a:off x="-1321274" y="1373021"/>
                <a:ext cx="13033612" cy="1627818"/>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a:xfrm>
                <a:off x="696036" y="3166281"/>
                <a:ext cx="11324514" cy="341632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where,</a:t>
                </a:r>
              </a:p>
              <a:p>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 </m:t>
                    </m:r>
                    <m:r>
                      <a:rPr lang="en-US" sz="2400" b="0" i="1" smtClean="0">
                        <a:latin typeface="Cambria Math" panose="02040503050406030204" pitchFamily="18" charset="0"/>
                      </a:rPr>
                      <m:t>𝑖𝑠</m:t>
                    </m:r>
                    <m:r>
                      <a:rPr lang="en-US" sz="2400" b="0" i="1" smtClean="0">
                        <a:latin typeface="Cambria Math" panose="02040503050406030204" pitchFamily="18" charset="0"/>
                      </a:rPr>
                      <m:t> </m:t>
                    </m:r>
                    <m:r>
                      <a:rPr lang="en-US" sz="2400" b="0" i="1" smtClean="0">
                        <a:latin typeface="Cambria Math" panose="02040503050406030204" pitchFamily="18" charset="0"/>
                      </a:rPr>
                      <m:t>𝑐𝑜𝑟𝑟𝑒𝑐𝑡</m:t>
                    </m:r>
                  </m:oMath>
                </a14:m>
                <a:r>
                  <a:rPr lang="en-US" sz="2400" dirty="0">
                    <a:latin typeface="Times New Roman" panose="02020603050405020304" pitchFamily="18" charset="0"/>
                    <a:cs typeface="Times New Roman" panose="02020603050405020304" pitchFamily="18" charset="0"/>
                  </a:rPr>
                  <a:t>’ :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𝑖</m:t>
                        </m:r>
                      </m:sub>
                    </m:sSub>
                  </m:oMath>
                </a14:m>
                <a:r>
                  <a:rPr lang="en-US" sz="2400" dirty="0">
                    <a:latin typeface="Times New Roman" panose="02020603050405020304" pitchFamily="18" charset="0"/>
                    <a:cs typeface="Times New Roman" panose="02020603050405020304" pitchFamily="18" charset="0"/>
                  </a:rPr>
                  <a:t> is contained in the list and is correctly recognized by the ASR</a:t>
                </a:r>
              </a:p>
              <a:p>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𝑊𝐹</m:t>
                        </m:r>
                      </m:e>
                      <m:sub>
                        <m:r>
                          <a:rPr lang="en-US" sz="2400" b="0" i="1" smtClean="0">
                            <a:latin typeface="Cambria Math" panose="02040503050406030204" pitchFamily="18" charset="0"/>
                          </a:rPr>
                          <m:t>𝑖</m:t>
                        </m:r>
                      </m:sub>
                    </m:sSub>
                  </m:oMath>
                </a14:m>
                <a:r>
                  <a:rPr lang="en-US" sz="2400" dirty="0">
                    <a:latin typeface="Times New Roman" panose="02020603050405020304" pitchFamily="18" charset="0"/>
                    <a:cs typeface="Times New Roman" panose="02020603050405020304" pitchFamily="18" charset="0"/>
                  </a:rPr>
                  <a:t>’ : word feature</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vocabulary was composed of 221 words and 1036 utterances</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Recognized Words(RW) </a:t>
                </a:r>
                <a:r>
                  <a:rPr lang="en-US" sz="2400" dirty="0">
                    <a:latin typeface="Times New Roman" panose="02020603050405020304" pitchFamily="18" charset="0"/>
                    <a:cs typeface="Times New Roman" panose="02020603050405020304" pitchFamily="18" charset="0"/>
                    <a:sym typeface="Wingdings" panose="05000000000000000000" pitchFamily="2" charset="2"/>
                  </a:rPr>
                  <a:t> contained in the LL</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sym typeface="Wingdings" panose="05000000000000000000" pitchFamily="2" charset="2"/>
                  </a:rPr>
                  <a:t>Testing Words(TW)  contained in the utterances</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Consequence </a:t>
                </a:r>
                <a:r>
                  <a:rPr lang="en-US" sz="2400" dirty="0">
                    <a:latin typeface="Times New Roman" panose="02020603050405020304" pitchFamily="18" charset="0"/>
                    <a:cs typeface="Times New Roman" panose="02020603050405020304" pitchFamily="18" charset="0"/>
                    <a:sym typeface="Wingdings" panose="05000000000000000000" pitchFamily="2" charset="2"/>
                  </a:rPr>
                  <a:t>F</a:t>
                </a:r>
                <a:r>
                  <a:rPr lang="en-US" sz="2400" dirty="0">
                    <a:latin typeface="Times New Roman" panose="02020603050405020304" pitchFamily="18" charset="0"/>
                    <a:cs typeface="Times New Roman" panose="02020603050405020304" pitchFamily="18" charset="0"/>
                  </a:rPr>
                  <a:t>alse Acceptation (FA) and False Rejection (FR) errors</a:t>
                </a:r>
              </a:p>
              <a:p>
                <a:r>
                  <a:rPr lang="en-US" sz="2400" dirty="0">
                    <a:latin typeface="Times New Roman" panose="02020603050405020304" pitchFamily="18" charset="0"/>
                    <a:cs typeface="Times New Roman" panose="02020603050405020304" pitchFamily="18" charset="0"/>
                  </a:rPr>
                  <a:t>     e.g. </a:t>
                </a:r>
                <a:r>
                  <a:rPr lang="en-US" sz="2400" b="1" dirty="0" err="1">
                    <a:latin typeface="Times New Roman" panose="02020603050405020304" pitchFamily="18" charset="0"/>
                    <a:cs typeface="Times New Roman" panose="02020603050405020304" pitchFamily="18" charset="0"/>
                  </a:rPr>
                  <a:t>cebo</a:t>
                </a:r>
                <a:r>
                  <a:rPr lang="en-US" sz="2400" dirty="0">
                    <a:latin typeface="Times New Roman" panose="02020603050405020304" pitchFamily="18" charset="0"/>
                    <a:cs typeface="Times New Roman" panose="02020603050405020304" pitchFamily="18" charset="0"/>
                  </a:rPr>
                  <a:t> (bait), </a:t>
                </a:r>
                <a:r>
                  <a:rPr lang="en-US" sz="2400" b="1" dirty="0" err="1">
                    <a:latin typeface="Times New Roman" panose="02020603050405020304" pitchFamily="18" charset="0"/>
                    <a:cs typeface="Times New Roman" panose="02020603050405020304" pitchFamily="18" charset="0"/>
                  </a:rPr>
                  <a:t>sebo</a:t>
                </a:r>
                <a:r>
                  <a:rPr lang="en-US" sz="2400" dirty="0">
                    <a:latin typeface="Times New Roman" panose="02020603050405020304" pitchFamily="18" charset="0"/>
                    <a:cs typeface="Times New Roman" panose="02020603050405020304" pitchFamily="18" charset="0"/>
                  </a:rPr>
                  <a:t> (fat)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mc:Choice>
        <mc:Fallback xmlns="">
          <p:sp>
            <p:nvSpPr>
              <p:cNvPr id="3" name="TextBox 2"/>
              <p:cNvSpPr txBox="1">
                <a:spLocks noRot="1" noChangeAspect="1" noMove="1" noResize="1" noEditPoints="1" noAdjustHandles="1" noChangeArrowheads="1" noChangeShapeType="1" noTextEdit="1"/>
              </p:cNvSpPr>
              <p:nvPr/>
            </p:nvSpPr>
            <p:spPr>
              <a:xfrm>
                <a:off x="696036" y="3166281"/>
                <a:ext cx="11324514" cy="3416320"/>
              </a:xfrm>
              <a:prstGeom prst="rect">
                <a:avLst/>
              </a:prstGeom>
              <a:blipFill>
                <a:blip r:embed="rId3"/>
                <a:stretch>
                  <a:fillRect l="-807" t="-1426"/>
                </a:stretch>
              </a:blipFill>
            </p:spPr>
            <p:txBody>
              <a:bodyPr/>
              <a:lstStyle/>
              <a:p>
                <a:r>
                  <a:rPr lang="en-US">
                    <a:noFill/>
                  </a:rPr>
                  <a:t> </a:t>
                </a:r>
              </a:p>
            </p:txBody>
          </p:sp>
        </mc:Fallback>
      </mc:AlternateContent>
      <p:sp>
        <p:nvSpPr>
          <p:cNvPr id="4" name="Rectangle 3"/>
          <p:cNvSpPr/>
          <p:nvPr/>
        </p:nvSpPr>
        <p:spPr>
          <a:xfrm>
            <a:off x="696036" y="559874"/>
            <a:ext cx="11016302" cy="769441"/>
          </a:xfrm>
          <a:prstGeom prst="rect">
            <a:avLst/>
          </a:prstGeom>
        </p:spPr>
        <p:txBody>
          <a:bodyPr wrap="square">
            <a:spAutoFit/>
          </a:bodyPr>
          <a:lstStyle/>
          <a:p>
            <a:r>
              <a:rPr lang="en-US" sz="4400" b="1" dirty="0">
                <a:latin typeface="Times New Roman" panose="02020603050405020304" pitchFamily="18" charset="0"/>
                <a:cs typeface="Times New Roman" panose="02020603050405020304" pitchFamily="18" charset="0"/>
              </a:rPr>
              <a:t>Bayes-based Confidence Measure (BBCM)</a:t>
            </a:r>
            <a:endParaRPr lang="en-US" sz="4400"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307995A9-EBA6-4B95-AF34-827E47DA9E0D}"/>
              </a:ext>
            </a:extLst>
          </p:cNvPr>
          <p:cNvSpPr>
            <a:spLocks noGrp="1"/>
          </p:cNvSpPr>
          <p:nvPr>
            <p:ph type="ftr" sz="quarter" idx="11"/>
          </p:nvPr>
        </p:nvSpPr>
        <p:spPr/>
        <p:txBody>
          <a:bodyPr/>
          <a:lstStyle/>
          <a:p>
            <a:r>
              <a:rPr lang="en-US"/>
              <a:t>By: Parvathi Saxena</a:t>
            </a:r>
            <a:endParaRPr lang="en-US" dirty="0"/>
          </a:p>
        </p:txBody>
      </p:sp>
    </p:spTree>
    <p:extLst>
      <p:ext uri="{BB962C8B-B14F-4D97-AF65-F5344CB8AC3E}">
        <p14:creationId xmlns:p14="http://schemas.microsoft.com/office/powerpoint/2010/main" val="10553376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545</TotalTime>
  <Words>861</Words>
  <Application>Microsoft Office PowerPoint</Application>
  <PresentationFormat>Widescreen</PresentationFormat>
  <Paragraphs>127</Paragraphs>
  <Slides>15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Cambria Math</vt:lpstr>
      <vt:lpstr>Times New Roman</vt:lpstr>
      <vt:lpstr>Wingdings</vt:lpstr>
      <vt:lpstr>Office Theme</vt:lpstr>
      <vt:lpstr>BAYES’ THEOREM </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BAYES’ THEOREM</dc:title>
  <dc:creator>OMEGA -Ultimate</dc:creator>
  <cp:lastModifiedBy>OMEGA -Ultimate</cp:lastModifiedBy>
  <cp:revision>41</cp:revision>
  <dcterms:created xsi:type="dcterms:W3CDTF">2017-11-23T20:08:19Z</dcterms:created>
  <dcterms:modified xsi:type="dcterms:W3CDTF">2022-01-11T05:57:49Z</dcterms:modified>
</cp:coreProperties>
</file>

<file path=docProps/thumbnail.jpeg>
</file>